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93" r:id="rId3"/>
    <p:sldId id="262" r:id="rId4"/>
    <p:sldId id="295" r:id="rId5"/>
    <p:sldId id="291" r:id="rId6"/>
    <p:sldId id="296" r:id="rId7"/>
    <p:sldId id="287" r:id="rId8"/>
    <p:sldId id="271" r:id="rId9"/>
    <p:sldId id="278" r:id="rId10"/>
    <p:sldId id="279" r:id="rId11"/>
    <p:sldId id="266" r:id="rId12"/>
    <p:sldId id="260" r:id="rId13"/>
    <p:sldId id="283" r:id="rId14"/>
    <p:sldId id="274" r:id="rId15"/>
    <p:sldId id="263" r:id="rId16"/>
    <p:sldId id="272" r:id="rId17"/>
    <p:sldId id="264" r:id="rId18"/>
    <p:sldId id="280" r:id="rId19"/>
    <p:sldId id="294" r:id="rId20"/>
    <p:sldId id="277" r:id="rId21"/>
    <p:sldId id="281" r:id="rId22"/>
    <p:sldId id="285" r:id="rId23"/>
    <p:sldId id="265" r:id="rId24"/>
    <p:sldId id="289" r:id="rId25"/>
    <p:sldId id="275" r:id="rId26"/>
    <p:sldId id="292" r:id="rId27"/>
    <p:sldId id="258" r:id="rId28"/>
    <p:sldId id="267" r:id="rId29"/>
    <p:sldId id="268" r:id="rId30"/>
    <p:sldId id="284" r:id="rId31"/>
    <p:sldId id="259" r:id="rId32"/>
    <p:sldId id="269" r:id="rId33"/>
    <p:sldId id="257" r:id="rId34"/>
    <p:sldId id="290" r:id="rId35"/>
    <p:sldId id="270" r:id="rId36"/>
    <p:sldId id="288" r:id="rId37"/>
    <p:sldId id="261" r:id="rId38"/>
    <p:sldId id="273" r:id="rId39"/>
    <p:sldId id="282" r:id="rId40"/>
    <p:sldId id="276" r:id="rId41"/>
    <p:sldId id="286" r:id="rId42"/>
    <p:sldId id="297" r:id="rId43"/>
    <p:sldId id="328" r:id="rId44"/>
    <p:sldId id="325" r:id="rId45"/>
    <p:sldId id="314" r:id="rId46"/>
    <p:sldId id="313" r:id="rId47"/>
    <p:sldId id="299" r:id="rId48"/>
    <p:sldId id="334" r:id="rId49"/>
    <p:sldId id="336" r:id="rId50"/>
    <p:sldId id="332" r:id="rId51"/>
    <p:sldId id="326" r:id="rId52"/>
    <p:sldId id="329" r:id="rId53"/>
    <p:sldId id="304" r:id="rId54"/>
    <p:sldId id="335" r:id="rId55"/>
    <p:sldId id="300" r:id="rId56"/>
    <p:sldId id="319" r:id="rId57"/>
    <p:sldId id="318" r:id="rId58"/>
    <p:sldId id="321" r:id="rId59"/>
    <p:sldId id="298" r:id="rId60"/>
    <p:sldId id="302" r:id="rId61"/>
    <p:sldId id="316" r:id="rId62"/>
    <p:sldId id="333" r:id="rId63"/>
    <p:sldId id="322" r:id="rId64"/>
    <p:sldId id="305" r:id="rId65"/>
    <p:sldId id="307" r:id="rId66"/>
    <p:sldId id="317" r:id="rId67"/>
    <p:sldId id="320" r:id="rId68"/>
    <p:sldId id="309" r:id="rId69"/>
    <p:sldId id="323" r:id="rId70"/>
    <p:sldId id="303" r:id="rId71"/>
    <p:sldId id="308" r:id="rId72"/>
    <p:sldId id="324" r:id="rId73"/>
    <p:sldId id="310" r:id="rId74"/>
    <p:sldId id="330" r:id="rId75"/>
    <p:sldId id="306" r:id="rId76"/>
    <p:sldId id="312" r:id="rId77"/>
    <p:sldId id="311" r:id="rId78"/>
    <p:sldId id="327" r:id="rId79"/>
    <p:sldId id="301" r:id="rId80"/>
    <p:sldId id="331" r:id="rId8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46" d="100"/>
          <a:sy n="46" d="100"/>
        </p:scale>
        <p:origin x="-1316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40" d="100"/>
        <a:sy n="40" d="100"/>
      </p:scale>
      <p:origin x="0" y="226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presProps" Target="presProps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0D672-1CC7-4B99-BDD5-FB52492F2A40}" type="datetimeFigureOut">
              <a:rPr lang="en-US" smtClean="0"/>
              <a:t>2/20/2013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AE4AB-9805-4FEF-A239-55AD4EBD22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8696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0D672-1CC7-4B99-BDD5-FB52492F2A40}" type="datetimeFigureOut">
              <a:rPr lang="en-US" smtClean="0"/>
              <a:t>2/20/2013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AE4AB-9805-4FEF-A239-55AD4EBD22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538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0D672-1CC7-4B99-BDD5-FB52492F2A40}" type="datetimeFigureOut">
              <a:rPr lang="en-US" smtClean="0"/>
              <a:t>2/20/2013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AE4AB-9805-4FEF-A239-55AD4EBD22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3770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0D672-1CC7-4B99-BDD5-FB52492F2A40}" type="datetimeFigureOut">
              <a:rPr lang="en-US" smtClean="0"/>
              <a:t>2/20/2013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AE4AB-9805-4FEF-A239-55AD4EBD22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2842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0D672-1CC7-4B99-BDD5-FB52492F2A40}" type="datetimeFigureOut">
              <a:rPr lang="en-US" smtClean="0"/>
              <a:t>2/20/2013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AE4AB-9805-4FEF-A239-55AD4EBD22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678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0D672-1CC7-4B99-BDD5-FB52492F2A40}" type="datetimeFigureOut">
              <a:rPr lang="en-US" smtClean="0"/>
              <a:t>2/20/2013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AE4AB-9805-4FEF-A239-55AD4EBD22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7074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0D672-1CC7-4B99-BDD5-FB52492F2A40}" type="datetimeFigureOut">
              <a:rPr lang="en-US" smtClean="0"/>
              <a:t>2/20/2013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AE4AB-9805-4FEF-A239-55AD4EBD22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4597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0D672-1CC7-4B99-BDD5-FB52492F2A40}" type="datetimeFigureOut">
              <a:rPr lang="en-US" smtClean="0"/>
              <a:t>2/20/2013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AE4AB-9805-4FEF-A239-55AD4EBD22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99856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0D672-1CC7-4B99-BDD5-FB52492F2A40}" type="datetimeFigureOut">
              <a:rPr lang="en-US" smtClean="0"/>
              <a:t>2/20/2013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AE4AB-9805-4FEF-A239-55AD4EBD22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18806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0D672-1CC7-4B99-BDD5-FB52492F2A40}" type="datetimeFigureOut">
              <a:rPr lang="en-US" smtClean="0"/>
              <a:t>2/20/2013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AE4AB-9805-4FEF-A239-55AD4EBD22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71323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0D672-1CC7-4B99-BDD5-FB52492F2A40}" type="datetimeFigureOut">
              <a:rPr lang="en-US" smtClean="0"/>
              <a:t>2/20/2013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AE4AB-9805-4FEF-A239-55AD4EBD22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88968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F0D672-1CC7-4B99-BDD5-FB52492F2A40}" type="datetimeFigureOut">
              <a:rPr lang="en-US" smtClean="0"/>
              <a:t>2/20/2013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0AE4AB-9805-4FEF-A239-55AD4EBD22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77710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295400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sz="6000" dirty="0" smtClean="0">
                <a:solidFill>
                  <a:srgbClr val="0070C0"/>
                </a:solidFill>
                <a:latin typeface="Algerian" pitchFamily="82" charset="0"/>
              </a:rPr>
              <a:t>Italian / Spain</a:t>
            </a:r>
            <a:br>
              <a:rPr lang="en-US" sz="6000" dirty="0" smtClean="0">
                <a:solidFill>
                  <a:srgbClr val="0070C0"/>
                </a:solidFill>
                <a:latin typeface="Algerian" pitchFamily="82" charset="0"/>
              </a:rPr>
            </a:br>
            <a:r>
              <a:rPr lang="en-US" sz="6000" dirty="0" smtClean="0">
                <a:solidFill>
                  <a:srgbClr val="0070C0"/>
                </a:solidFill>
                <a:latin typeface="Algerian" pitchFamily="82" charset="0"/>
              </a:rPr>
              <a:t>BAROQUE REVIEW</a:t>
            </a:r>
            <a:endParaRPr lang="en-US" sz="6000" dirty="0">
              <a:solidFill>
                <a:srgbClr val="0070C0"/>
              </a:solidFill>
              <a:latin typeface="Algerian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9701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 24-32.jpg                                                      00016C90schmoopy                       BC89C2C8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0"/>
            <a:ext cx="533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457200" y="4004441"/>
            <a:ext cx="271955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200" b="1" dirty="0">
                <a:solidFill>
                  <a:prstClr val="black"/>
                </a:solidFill>
              </a:rPr>
              <a:t>VELAZQUEZ</a:t>
            </a:r>
          </a:p>
          <a:p>
            <a:pPr lvl="0"/>
            <a:r>
              <a:rPr lang="en-US" sz="3200" b="1" dirty="0">
                <a:solidFill>
                  <a:prstClr val="black"/>
                </a:solidFill>
              </a:rPr>
              <a:t>SPAIN</a:t>
            </a:r>
          </a:p>
        </p:txBody>
      </p:sp>
    </p:spTree>
    <p:extLst>
      <p:ext uri="{BB962C8B-B14F-4D97-AF65-F5344CB8AC3E}">
        <p14:creationId xmlns:p14="http://schemas.microsoft.com/office/powerpoint/2010/main" val="1855189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 24-22.jpg                                                      00016C90schmoopy                       BC89C2C8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4986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3429000" y="5486400"/>
            <a:ext cx="236955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smtClean="0">
                <a:ln w="6350">
                  <a:noFill/>
                </a:ln>
                <a:solidFill>
                  <a:prstClr val="black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Lucida Sans"/>
                <a:ea typeface="+mj-ea"/>
                <a:cs typeface="+mj-cs"/>
              </a:rPr>
              <a:t>CARRACCI</a:t>
            </a:r>
            <a:endParaRPr kumimoji="0" lang="en-US" sz="32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151734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240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0"/>
            <a:ext cx="7386638" cy="589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3625398" y="6019800"/>
            <a:ext cx="187743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sz="3200" b="1" kern="0" dirty="0">
                <a:ln w="6350">
                  <a:noFill/>
                </a:ln>
                <a:solidFill>
                  <a:prstClr val="black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Lucida Sans"/>
              </a:rPr>
              <a:t>BERNINI</a:t>
            </a:r>
            <a:endParaRPr lang="en-US" sz="3200" kern="0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4530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85800" y="3493866"/>
            <a:ext cx="3042821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smtClean="0">
                <a:ln w="6350">
                  <a:noFill/>
                </a:ln>
                <a:solidFill>
                  <a:prstClr val="black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Lucida Sans"/>
                <a:ea typeface="+mj-ea"/>
                <a:cs typeface="+mj-cs"/>
              </a:rPr>
              <a:t>CARAVAGGIO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0" dirty="0" smtClean="0">
                <a:ln w="6350">
                  <a:noFill/>
                </a:ln>
                <a:solidFill>
                  <a:prstClr val="black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Lucida Sans"/>
                <a:ea typeface="+mj-ea"/>
                <a:cs typeface="+mj-cs"/>
              </a:rPr>
              <a:t>ITALY</a:t>
            </a:r>
            <a:endParaRPr kumimoji="0" lang="en-US" sz="32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3" name="Picture 3" descr=" 24-20.jpg                                                      00016C90schmoopy                       BC89C2C8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6225" y="0"/>
            <a:ext cx="46005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68357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 24-25.jpg                                                      00016C90schmoopy                       BC89C2C8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0"/>
            <a:ext cx="8001000" cy="562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3444838" y="5867399"/>
            <a:ext cx="367292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smtClean="0">
                <a:solidFill>
                  <a:schemeClr val="tx1"/>
                </a:solidFill>
              </a:rPr>
              <a:t>DA CORTONA - ITALY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1210260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 24-09.jpg                                                      00016C90schmoopy                       BC89C2C8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1938" y="0"/>
            <a:ext cx="461486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685800" y="3134380"/>
            <a:ext cx="1877437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smtClean="0">
                <a:ln w="6350">
                  <a:noFill/>
                </a:ln>
                <a:solidFill>
                  <a:prstClr val="black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Lucida Sans"/>
                <a:ea typeface="+mj-ea"/>
                <a:cs typeface="+mj-cs"/>
              </a:rPr>
              <a:t>BERNINI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0" dirty="0" smtClean="0">
                <a:ln w="6350">
                  <a:noFill/>
                </a:ln>
                <a:solidFill>
                  <a:prstClr val="black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Lucida Sans"/>
                <a:ea typeface="+mj-ea"/>
                <a:cs typeface="+mj-cs"/>
              </a:rPr>
              <a:t>ITALY</a:t>
            </a:r>
            <a:endParaRPr kumimoji="0" lang="en-US" sz="32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233972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 24-21.jpg                                                      00016C90schmoopy                       BC89C2C8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4988" y="0"/>
            <a:ext cx="561181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457200" y="2745572"/>
            <a:ext cx="2449710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 w="6350">
                  <a:noFill/>
                </a:ln>
                <a:solidFill>
                  <a:prstClr val="black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Lucida Sans"/>
                <a:ea typeface="+mj-ea"/>
                <a:cs typeface="+mj-cs"/>
              </a:rPr>
              <a:t>ARTEMISIA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 w="6350">
                  <a:noFill/>
                </a:ln>
                <a:solidFill>
                  <a:prstClr val="black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Lucida Sans"/>
                <a:ea typeface="+mj-ea"/>
                <a:cs typeface="+mj-cs"/>
              </a:rPr>
              <a:t>GENTILESCHI-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 w="6350">
                  <a:noFill/>
                </a:ln>
                <a:solidFill>
                  <a:prstClr val="black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Lucida Sans"/>
                <a:ea typeface="+mj-ea"/>
                <a:cs typeface="+mj-cs"/>
              </a:rPr>
              <a:t>ITALY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046025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 24-10.jpg                                                      00016C90schmoopy                       BC89C2C8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25" y="0"/>
            <a:ext cx="40036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914400" y="3227467"/>
            <a:ext cx="272222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smtClean="0">
                <a:ln w="6350">
                  <a:noFill/>
                </a:ln>
                <a:solidFill>
                  <a:prstClr val="black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Lucida Sans"/>
                <a:ea typeface="+mj-ea"/>
                <a:cs typeface="+mj-cs"/>
              </a:rPr>
              <a:t>BORROMINI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954065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52400" y="3200400"/>
            <a:ext cx="25146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200" b="1" dirty="0">
                <a:solidFill>
                  <a:prstClr val="black"/>
                </a:solidFill>
              </a:rPr>
              <a:t>VELAZQUEZ</a:t>
            </a:r>
          </a:p>
          <a:p>
            <a:pPr lvl="0"/>
            <a:r>
              <a:rPr lang="en-US" sz="3200" b="1" dirty="0">
                <a:solidFill>
                  <a:prstClr val="black"/>
                </a:solidFill>
              </a:rPr>
              <a:t>SPAIN</a:t>
            </a:r>
          </a:p>
        </p:txBody>
      </p:sp>
      <p:pic>
        <p:nvPicPr>
          <p:cNvPr id="4" name="Picture 3" descr=" 24-33.jpg                                                      00016C90schmoopy                       BC89C2C8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8963" y="0"/>
            <a:ext cx="555783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55234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 24-19.jpg                                                      00016C90schmoopy                       BC89C2C8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0"/>
            <a:ext cx="6237288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3032311" y="6096000"/>
            <a:ext cx="481253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smtClean="0">
                <a:ln w="6350">
                  <a:noFill/>
                </a:ln>
                <a:solidFill>
                  <a:prstClr val="black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Lucida Sans"/>
                <a:ea typeface="+mj-ea"/>
                <a:cs typeface="+mj-cs"/>
              </a:rPr>
              <a:t>CARAVAGGIO - ITALY</a:t>
            </a:r>
            <a:endParaRPr kumimoji="0" lang="en-US" sz="32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931076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 24-19.jpg                                                      00016C90schmoopy                       BC89C2C8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0"/>
            <a:ext cx="6237288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3032311" y="6096000"/>
            <a:ext cx="481253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smtClean="0">
                <a:ln w="6350">
                  <a:noFill/>
                </a:ln>
                <a:solidFill>
                  <a:prstClr val="black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Lucida Sans"/>
                <a:ea typeface="+mj-ea"/>
                <a:cs typeface="+mj-cs"/>
              </a:rPr>
              <a:t>CARAVAGGIO - ITALY</a:t>
            </a:r>
            <a:endParaRPr kumimoji="0" lang="en-US" sz="32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931076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 24-30.jpg                                                      00016C90schmoopy                       BC89C2C8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6950" y="0"/>
            <a:ext cx="51498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762000" y="2890391"/>
            <a:ext cx="2182008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smtClean="0">
                <a:solidFill>
                  <a:schemeClr val="tx1"/>
                </a:solidFill>
              </a:rPr>
              <a:t>VELAZQUEZ</a:t>
            </a:r>
          </a:p>
          <a:p>
            <a:r>
              <a:rPr lang="en-US" sz="3200" b="1" dirty="0" smtClean="0"/>
              <a:t>SPAIN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1600240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 24-07.jpg                                                      00016C90schmoopy                       BC89C2C8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0213" y="0"/>
            <a:ext cx="444658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846083" y="3134380"/>
            <a:ext cx="187743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smtClean="0">
                <a:ln w="6350">
                  <a:noFill/>
                </a:ln>
                <a:solidFill>
                  <a:prstClr val="black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Lucida Sans"/>
                <a:ea typeface="+mj-ea"/>
                <a:cs typeface="+mj-cs"/>
              </a:rPr>
              <a:t>BERNINI</a:t>
            </a:r>
            <a:endParaRPr kumimoji="0" lang="en-US" sz="32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67213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355428" y="5715000"/>
            <a:ext cx="2286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200" b="1" dirty="0">
                <a:solidFill>
                  <a:prstClr val="black"/>
                </a:solidFill>
              </a:rPr>
              <a:t>VELAZQUEZ</a:t>
            </a:r>
          </a:p>
          <a:p>
            <a:pPr lvl="0"/>
            <a:r>
              <a:rPr lang="en-US" sz="3200" b="1" dirty="0">
                <a:solidFill>
                  <a:prstClr val="black"/>
                </a:solidFill>
              </a:rPr>
              <a:t>SPAIN</a:t>
            </a:r>
          </a:p>
        </p:txBody>
      </p:sp>
      <p:pic>
        <p:nvPicPr>
          <p:cNvPr id="4" name="Picture 3" descr=" 24-31.jpg                                                      00016C90schmoopy                       BC89C2C8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5628" y="0"/>
            <a:ext cx="6705600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06622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24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0"/>
            <a:ext cx="457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914400" y="3227467"/>
            <a:ext cx="2646878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smtClean="0">
                <a:ln w="6350">
                  <a:noFill/>
                </a:ln>
                <a:solidFill>
                  <a:prstClr val="black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Lucida Sans"/>
                <a:ea typeface="+mj-ea"/>
                <a:cs typeface="+mj-cs"/>
              </a:rPr>
              <a:t>BORROMINI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0" dirty="0" smtClean="0">
                <a:ln w="6350">
                  <a:noFill/>
                </a:ln>
                <a:solidFill>
                  <a:prstClr val="black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Lucida Sans"/>
                <a:ea typeface="+mj-ea"/>
                <a:cs typeface="+mj-cs"/>
              </a:rPr>
              <a:t>ITALY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696669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 24-21.jpg                                                      00016C90schmoopy                       BC89C2C8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4988" y="0"/>
            <a:ext cx="561181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457200" y="2745572"/>
            <a:ext cx="2449710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 w="6350">
                  <a:noFill/>
                </a:ln>
                <a:solidFill>
                  <a:prstClr val="black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Lucida Sans"/>
                <a:ea typeface="+mj-ea"/>
                <a:cs typeface="+mj-cs"/>
              </a:rPr>
              <a:t>ARTEMISIA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 w="6350">
                  <a:noFill/>
                </a:ln>
                <a:solidFill>
                  <a:prstClr val="black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Lucida Sans"/>
                <a:ea typeface="+mj-ea"/>
                <a:cs typeface="+mj-cs"/>
              </a:rPr>
              <a:t>GENTILESCHI-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 w="6350">
                  <a:noFill/>
                </a:ln>
                <a:solidFill>
                  <a:prstClr val="black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Lucida Sans"/>
                <a:ea typeface="+mj-ea"/>
                <a:cs typeface="+mj-cs"/>
              </a:rPr>
              <a:t>ITALY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903696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48789" y="3244334"/>
            <a:ext cx="1847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sz="3200" dirty="0"/>
          </a:p>
        </p:txBody>
      </p:sp>
      <p:sp>
        <p:nvSpPr>
          <p:cNvPr id="3" name="Rectangle 2"/>
          <p:cNvSpPr/>
          <p:nvPr/>
        </p:nvSpPr>
        <p:spPr>
          <a:xfrm>
            <a:off x="3279775" y="5707192"/>
            <a:ext cx="273685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200" b="1" dirty="0" smtClean="0">
                <a:solidFill>
                  <a:prstClr val="black"/>
                </a:solidFill>
              </a:rPr>
              <a:t>BATTISTA</a:t>
            </a:r>
            <a:endParaRPr lang="en-US" sz="3200" b="1" dirty="0">
              <a:solidFill>
                <a:prstClr val="black"/>
              </a:solidFill>
            </a:endParaRPr>
          </a:p>
        </p:txBody>
      </p:sp>
      <p:pic>
        <p:nvPicPr>
          <p:cNvPr id="4" name="Picture 3" descr=" 24-26.jpg                                                      00016C90schmoopy                       BC89C2C8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52400"/>
            <a:ext cx="7620000" cy="536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76050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198.62.75.1/www2/art/images/carav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20954"/>
            <a:ext cx="3943350" cy="6867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0" y="2909091"/>
            <a:ext cx="304282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smtClean="0">
                <a:ln w="6350">
                  <a:noFill/>
                </a:ln>
                <a:solidFill>
                  <a:prstClr val="black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Lucida Sans"/>
                <a:ea typeface="+mj-ea"/>
                <a:cs typeface="+mj-cs"/>
              </a:rPr>
              <a:t>CARAVAGGIO</a:t>
            </a:r>
            <a:endParaRPr kumimoji="0" lang="en-US" sz="32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506379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144422" y="5875677"/>
            <a:ext cx="300755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 w="6350">
                  <a:noFill/>
                </a:ln>
                <a:solidFill>
                  <a:prstClr val="black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Lucida Sans"/>
                <a:ea typeface="+mj-ea"/>
                <a:cs typeface="+mj-cs"/>
              </a:rPr>
              <a:t>CARLO MADERNO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3" name="Picture 3" descr=" 24-02.jpg                                                      00016C90schmoopy                       BC89C2C8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0"/>
            <a:ext cx="8686800" cy="5745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48852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 24-23.jpg                                                      00016C90schmoopy                       BC89C2C8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7235" y="0"/>
            <a:ext cx="58515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609600" y="3962400"/>
            <a:ext cx="2369559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smtClean="0">
                <a:ln w="6350">
                  <a:noFill/>
                </a:ln>
                <a:solidFill>
                  <a:prstClr val="black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Lucida Sans"/>
                <a:ea typeface="+mj-ea"/>
                <a:cs typeface="+mj-cs"/>
              </a:rPr>
              <a:t>CARRACCI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0" dirty="0">
                <a:ln w="6350">
                  <a:noFill/>
                </a:ln>
                <a:solidFill>
                  <a:prstClr val="black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Lucida Sans"/>
                <a:ea typeface="+mj-ea"/>
                <a:cs typeface="+mj-cs"/>
              </a:rPr>
              <a:t>I</a:t>
            </a:r>
            <a:r>
              <a:rPr kumimoji="0" lang="en-US" sz="3200" b="1" i="0" u="none" strike="noStrike" kern="0" cap="none" spc="0" normalizeH="0" baseline="0" noProof="0" dirty="0" smtClean="0">
                <a:ln w="6350">
                  <a:noFill/>
                </a:ln>
                <a:solidFill>
                  <a:prstClr val="black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Lucida Sans"/>
                <a:ea typeface="+mj-ea"/>
                <a:cs typeface="+mj-cs"/>
              </a:rPr>
              <a:t>TALY</a:t>
            </a:r>
            <a:endParaRPr kumimoji="0" lang="en-US" sz="32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458663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 24-18.jpg                                                      00016C90schmoopy                       BC89C2C8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1388" y="0"/>
            <a:ext cx="520541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412291" y="2876942"/>
            <a:ext cx="304282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smtClean="0">
                <a:ln w="6350">
                  <a:noFill/>
                </a:ln>
                <a:solidFill>
                  <a:prstClr val="black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Lucida Sans"/>
                <a:ea typeface="+mj-ea"/>
                <a:cs typeface="+mj-cs"/>
              </a:rPr>
              <a:t>CARAVAGGIO</a:t>
            </a:r>
            <a:endParaRPr kumimoji="0" lang="en-US" sz="32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80487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 24-07.jpg                                                      00016C90schmoopy                       BC89C2C8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0213" y="0"/>
            <a:ext cx="444658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846083" y="3134380"/>
            <a:ext cx="187743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smtClean="0">
                <a:ln w="6350">
                  <a:noFill/>
                </a:ln>
                <a:solidFill>
                  <a:prstClr val="black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Lucida Sans"/>
                <a:ea typeface="+mj-ea"/>
                <a:cs typeface="+mj-cs"/>
              </a:rPr>
              <a:t>BERNINI</a:t>
            </a:r>
            <a:endParaRPr kumimoji="0" lang="en-US" sz="32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602469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85800" y="3493866"/>
            <a:ext cx="3042821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smtClean="0">
                <a:ln w="6350">
                  <a:noFill/>
                </a:ln>
                <a:solidFill>
                  <a:prstClr val="black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Lucida Sans"/>
                <a:ea typeface="+mj-ea"/>
                <a:cs typeface="+mj-cs"/>
              </a:rPr>
              <a:t>CARAVAGGIO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0" dirty="0" smtClean="0">
                <a:ln w="6350">
                  <a:noFill/>
                </a:ln>
                <a:solidFill>
                  <a:prstClr val="black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Lucida Sans"/>
                <a:ea typeface="+mj-ea"/>
                <a:cs typeface="+mj-cs"/>
              </a:rPr>
              <a:t>ITALY</a:t>
            </a:r>
            <a:endParaRPr kumimoji="0" lang="en-US" sz="32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3" name="Picture 3" descr=" 24-20.jpg                                                      00016C90schmoopy                       BC89C2C8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6225" y="0"/>
            <a:ext cx="46005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68357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24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6763" y="0"/>
            <a:ext cx="538003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846083" y="3134380"/>
            <a:ext cx="187743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smtClean="0">
                <a:ln w="6350">
                  <a:noFill/>
                </a:ln>
                <a:solidFill>
                  <a:prstClr val="black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Lucida Sans"/>
                <a:ea typeface="+mj-ea"/>
                <a:cs typeface="+mj-cs"/>
              </a:rPr>
              <a:t>BERNINI</a:t>
            </a:r>
            <a:endParaRPr kumimoji="0" lang="en-US" sz="32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970693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198.62.75.1/www2/art/images/carav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20954"/>
            <a:ext cx="3943350" cy="6867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0" y="2909091"/>
            <a:ext cx="304282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smtClean="0">
                <a:ln w="6350">
                  <a:noFill/>
                </a:ln>
                <a:solidFill>
                  <a:prstClr val="black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Lucida Sans"/>
                <a:ea typeface="+mj-ea"/>
                <a:cs typeface="+mj-cs"/>
              </a:rPr>
              <a:t>CARAVAGGIO</a:t>
            </a:r>
            <a:endParaRPr kumimoji="0" lang="en-US" sz="32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4252084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24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6276"/>
            <a:ext cx="53149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6041618" y="3453044"/>
            <a:ext cx="300755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 w="6350">
                  <a:noFill/>
                </a:ln>
                <a:solidFill>
                  <a:prstClr val="black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Lucida Sans"/>
                <a:ea typeface="+mj-ea"/>
                <a:cs typeface="+mj-cs"/>
              </a:rPr>
              <a:t>CARLO MADERNO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10040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 24-21.jpg                                                      00016C90schmoopy                       BC89C2C8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4988" y="0"/>
            <a:ext cx="561181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457200" y="2745572"/>
            <a:ext cx="2449710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 w="6350">
                  <a:noFill/>
                </a:ln>
                <a:solidFill>
                  <a:prstClr val="black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Lucida Sans"/>
                <a:ea typeface="+mj-ea"/>
                <a:cs typeface="+mj-cs"/>
              </a:rPr>
              <a:t>ARTEMISIA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 w="6350">
                  <a:noFill/>
                </a:ln>
                <a:solidFill>
                  <a:prstClr val="black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Lucida Sans"/>
                <a:ea typeface="+mj-ea"/>
                <a:cs typeface="+mj-cs"/>
              </a:rPr>
              <a:t>GENTILESCHI-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 w="6350">
                  <a:noFill/>
                </a:ln>
                <a:solidFill>
                  <a:prstClr val="black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Lucida Sans"/>
                <a:ea typeface="+mj-ea"/>
                <a:cs typeface="+mj-cs"/>
              </a:rPr>
              <a:t>ITALY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903696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 24-19.jpg                                                      00016C90schmoopy                       BC89C2C8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0"/>
            <a:ext cx="6237288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3032311" y="6096000"/>
            <a:ext cx="481253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smtClean="0">
                <a:ln w="6350">
                  <a:noFill/>
                </a:ln>
                <a:solidFill>
                  <a:prstClr val="black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Lucida Sans"/>
                <a:ea typeface="+mj-ea"/>
                <a:cs typeface="+mj-cs"/>
              </a:rPr>
              <a:t>CARAVAGGIO - ITALY</a:t>
            </a:r>
            <a:endParaRPr kumimoji="0" lang="en-US" sz="32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207777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 24-09.jpg                                                      00016C90schmoopy                       BC89C2C8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1938" y="0"/>
            <a:ext cx="461486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685800" y="3134380"/>
            <a:ext cx="1877437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smtClean="0">
                <a:ln w="6350">
                  <a:noFill/>
                </a:ln>
                <a:solidFill>
                  <a:prstClr val="black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Lucida Sans"/>
                <a:ea typeface="+mj-ea"/>
                <a:cs typeface="+mj-cs"/>
              </a:rPr>
              <a:t>BERNINI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0" dirty="0" smtClean="0">
                <a:ln w="6350">
                  <a:noFill/>
                </a:ln>
                <a:solidFill>
                  <a:prstClr val="black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Lucida Sans"/>
                <a:ea typeface="+mj-ea"/>
                <a:cs typeface="+mj-cs"/>
              </a:rPr>
              <a:t>ITALY</a:t>
            </a:r>
            <a:endParaRPr kumimoji="0" lang="en-US" sz="32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885769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 24-06.jpg                                                      00016C90schmoopy                       BC89C2C8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6088" y="0"/>
            <a:ext cx="443071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846083" y="3134380"/>
            <a:ext cx="1877437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smtClean="0">
                <a:ln w="6350">
                  <a:noFill/>
                </a:ln>
                <a:solidFill>
                  <a:prstClr val="black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Lucida Sans"/>
                <a:ea typeface="+mj-ea"/>
                <a:cs typeface="+mj-cs"/>
              </a:rPr>
              <a:t>BERNINI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0" dirty="0" smtClean="0">
                <a:ln w="6350">
                  <a:noFill/>
                </a:ln>
                <a:solidFill>
                  <a:prstClr val="black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Lucida Sans"/>
                <a:ea typeface="+mj-ea"/>
                <a:cs typeface="+mj-cs"/>
              </a:rPr>
              <a:t>ITALY</a:t>
            </a:r>
            <a:endParaRPr kumimoji="0" lang="en-US" sz="32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252678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 24-24.jpg                                                      00016C90schmoopy                       BC89C2C8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401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3717360" y="4800600"/>
            <a:ext cx="361829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smtClean="0">
                <a:ln w="6350">
                  <a:noFill/>
                </a:ln>
                <a:solidFill>
                  <a:prstClr val="black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Lucida Sans"/>
                <a:ea typeface="+mj-ea"/>
                <a:cs typeface="+mj-cs"/>
              </a:rPr>
              <a:t>RENI - ITALY</a:t>
            </a:r>
            <a:endParaRPr kumimoji="0" lang="en-US" sz="40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167833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 24-07.jpg                                                      00016C90schmoopy                       BC89C2C8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0213" y="0"/>
            <a:ext cx="444658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846083" y="3134380"/>
            <a:ext cx="187743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smtClean="0">
                <a:ln w="6350">
                  <a:noFill/>
                </a:ln>
                <a:solidFill>
                  <a:prstClr val="black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Lucida Sans"/>
                <a:ea typeface="+mj-ea"/>
                <a:cs typeface="+mj-cs"/>
              </a:rPr>
              <a:t>BERNINI</a:t>
            </a:r>
            <a:endParaRPr kumimoji="0" lang="en-US" sz="32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67213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24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6276"/>
            <a:ext cx="53149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6041618" y="3453044"/>
            <a:ext cx="300755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 w="6350">
                  <a:noFill/>
                </a:ln>
                <a:solidFill>
                  <a:prstClr val="black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Lucida Sans"/>
                <a:ea typeface="+mj-ea"/>
                <a:cs typeface="+mj-cs"/>
              </a:rPr>
              <a:t>CARLO MADERNO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597368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 24-29.jpg                                                      00016C90schmoopy                       BC89C2C8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3050" y="0"/>
            <a:ext cx="58737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7883" y="3304033"/>
            <a:ext cx="2655663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smtClean="0">
                <a:solidFill>
                  <a:schemeClr val="tx1"/>
                </a:solidFill>
              </a:rPr>
              <a:t>DE ZURBARÁN</a:t>
            </a:r>
          </a:p>
          <a:p>
            <a:r>
              <a:rPr lang="en-US" sz="3200" b="1" dirty="0" smtClean="0"/>
              <a:t>SPAIN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3373782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355428" y="5715000"/>
            <a:ext cx="2286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200" b="1" dirty="0">
                <a:solidFill>
                  <a:prstClr val="black"/>
                </a:solidFill>
              </a:rPr>
              <a:t>VELAZQUEZ</a:t>
            </a:r>
          </a:p>
          <a:p>
            <a:pPr lvl="0"/>
            <a:r>
              <a:rPr lang="en-US" sz="3200" b="1" dirty="0">
                <a:solidFill>
                  <a:prstClr val="black"/>
                </a:solidFill>
              </a:rPr>
              <a:t>SPAIN</a:t>
            </a:r>
          </a:p>
        </p:txBody>
      </p:sp>
      <p:pic>
        <p:nvPicPr>
          <p:cNvPr id="4" name="Picture 3" descr=" 24-31.jpg                                                      00016C90schmoopy                       BC89C2C8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5628" y="0"/>
            <a:ext cx="6705600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06622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295400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sz="6000" dirty="0" smtClean="0">
                <a:solidFill>
                  <a:srgbClr val="0070C0"/>
                </a:solidFill>
                <a:latin typeface="Algerian" pitchFamily="82" charset="0"/>
              </a:rPr>
              <a:t>Northern Europe</a:t>
            </a:r>
            <a:br>
              <a:rPr lang="en-US" sz="6000" dirty="0" smtClean="0">
                <a:solidFill>
                  <a:srgbClr val="0070C0"/>
                </a:solidFill>
                <a:latin typeface="Algerian" pitchFamily="82" charset="0"/>
              </a:rPr>
            </a:br>
            <a:r>
              <a:rPr lang="en-US" sz="6000" dirty="0" smtClean="0">
                <a:solidFill>
                  <a:srgbClr val="0070C0"/>
                </a:solidFill>
                <a:latin typeface="Algerian" pitchFamily="82" charset="0"/>
              </a:rPr>
              <a:t>BAROQUE REVIEW</a:t>
            </a:r>
            <a:endParaRPr lang="en-US" sz="6000" dirty="0">
              <a:solidFill>
                <a:srgbClr val="0070C0"/>
              </a:solidFill>
              <a:latin typeface="Algerian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4844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 24-53.jpg                                                      00016C90schmoopy                       BC89C2C8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7050" y="0"/>
            <a:ext cx="56197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228600" y="2782669"/>
            <a:ext cx="2286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ea typeface="+mj-ea"/>
                <a:cs typeface="+mj-cs"/>
              </a:rPr>
              <a:t>VERMEER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dirty="0" smtClean="0">
                <a:ea typeface="+mj-ea"/>
                <a:cs typeface="+mj-cs"/>
              </a:rPr>
              <a:t>Dutch</a:t>
            </a:r>
            <a:endParaRPr kumimoji="0" lang="en-US" sz="3600" b="0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177493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253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0"/>
            <a:ext cx="7086600" cy="568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691438" y="6019800"/>
            <a:ext cx="768492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/>
              <a:t>Hall of Mirrors</a:t>
            </a:r>
            <a:r>
              <a:rPr lang="en-US" sz="3200" dirty="0"/>
              <a:t>, palace of Louis XIV, Versailles</a:t>
            </a:r>
          </a:p>
        </p:txBody>
      </p:sp>
    </p:spTree>
    <p:extLst>
      <p:ext uri="{BB962C8B-B14F-4D97-AF65-F5344CB8AC3E}">
        <p14:creationId xmlns:p14="http://schemas.microsoft.com/office/powerpoint/2010/main" val="4161842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782" y="2721112"/>
            <a:ext cx="360521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ea typeface="+mj-ea"/>
                <a:cs typeface="+mj-cs"/>
              </a:rPr>
              <a:t>Van </a:t>
            </a:r>
            <a:r>
              <a:rPr kumimoji="0" lang="en-US" sz="40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ea typeface="+mj-ea"/>
                <a:cs typeface="+mj-cs"/>
              </a:rPr>
              <a:t>Dyke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kern="0" noProof="0" dirty="0" smtClean="0">
                <a:ea typeface="+mj-ea"/>
                <a:cs typeface="+mj-cs"/>
              </a:rPr>
              <a:t>Flanders</a:t>
            </a:r>
            <a:endParaRPr kumimoji="0" lang="en-US" sz="4000" b="1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</a:endParaRPr>
          </a:p>
        </p:txBody>
      </p:sp>
      <p:pic>
        <p:nvPicPr>
          <p:cNvPr id="3" name="Picture 3" descr=" 24-38.jpg                                                      00016C90schmoopy                       BC89C2C8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0013" y="0"/>
            <a:ext cx="523398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43948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 24-39.jpg                                                      00016C90schmoopy                       BC89C2C8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0"/>
            <a:ext cx="7772400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1905000" y="5919279"/>
            <a:ext cx="6400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ea typeface="+mj-ea"/>
                <a:cs typeface="+mj-cs"/>
              </a:rPr>
              <a:t>Clara </a:t>
            </a:r>
            <a:r>
              <a:rPr kumimoji="0" lang="en-US" sz="4000" b="1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ea typeface="+mj-ea"/>
                <a:cs typeface="+mj-cs"/>
              </a:rPr>
              <a:t>Peeters</a:t>
            </a:r>
            <a:r>
              <a:rPr kumimoji="0" lang="en-US" sz="40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ea typeface="+mj-ea"/>
                <a:cs typeface="+mj-cs"/>
              </a:rPr>
              <a:t>- Flanders </a:t>
            </a:r>
            <a:endParaRPr kumimoji="0" lang="en-US" sz="4000" b="1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438818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 24-66.jpg                                                      00016C90schmoopy                       BC89C2C8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783719" y="5674822"/>
            <a:ext cx="757656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/>
              <a:t>East facade of the Louvre</a:t>
            </a:r>
            <a:r>
              <a:rPr lang="en-US" sz="3600" dirty="0"/>
              <a:t>, Paris, France</a:t>
            </a:r>
          </a:p>
        </p:txBody>
      </p:sp>
    </p:spTree>
    <p:extLst>
      <p:ext uri="{BB962C8B-B14F-4D97-AF65-F5344CB8AC3E}">
        <p14:creationId xmlns:p14="http://schemas.microsoft.com/office/powerpoint/2010/main" val="1508572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 24-59.jpg                                                      00016C90schmoopy                       BC89C2C8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0"/>
            <a:ext cx="8534400" cy="568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2743200" y="5867400"/>
            <a:ext cx="418255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ea typeface="+mj-ea"/>
                <a:cs typeface="+mj-cs"/>
              </a:rPr>
              <a:t>NICOLAS POUSSIN - France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809596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 24-42.jpg                                                      00016C90schmoopy                       BC89C2C8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60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3505200" y="5919279"/>
            <a:ext cx="3581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ea typeface="+mj-ea"/>
                <a:cs typeface="+mj-cs"/>
              </a:rPr>
              <a:t>Hals - Dutch</a:t>
            </a:r>
            <a:endParaRPr kumimoji="0" lang="en-US" sz="4000" b="1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09005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198.62.75.1/www2/art/images/carav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20954"/>
            <a:ext cx="3943350" cy="6867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0" y="2909091"/>
            <a:ext cx="304282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smtClean="0">
                <a:ln w="6350">
                  <a:noFill/>
                </a:ln>
                <a:solidFill>
                  <a:prstClr val="black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Lucida Sans"/>
                <a:ea typeface="+mj-ea"/>
                <a:cs typeface="+mj-cs"/>
              </a:rPr>
              <a:t>CARAVAGGIO</a:t>
            </a:r>
            <a:endParaRPr kumimoji="0" lang="en-US" sz="32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506379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 24-44.jpg                                                      00016C90schmoopy                       BC89C2C8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0"/>
            <a:ext cx="7688577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3276600" y="5888502"/>
            <a:ext cx="3886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ea typeface="+mj-ea"/>
                <a:cs typeface="+mj-cs"/>
              </a:rPr>
              <a:t>Rembrandt - Dutch</a:t>
            </a:r>
            <a:endParaRPr kumimoji="0" lang="en-US" sz="3600" b="0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534964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 24-58.jpg                                                      00016C90schmoopy                       BC89C2C8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1531"/>
            <a:ext cx="8077200" cy="583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2895600" y="5900408"/>
            <a:ext cx="426430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ea typeface="+mj-ea"/>
                <a:cs typeface="+mj-cs"/>
              </a:rPr>
              <a:t>NICOLAS POUSSIN - France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ea typeface="+mj-ea"/>
                <a:cs typeface="+mj-cs"/>
              </a:rPr>
              <a:t> 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037028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85800" y="2721114"/>
            <a:ext cx="2286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ea typeface="+mj-ea"/>
                <a:cs typeface="+mj-cs"/>
              </a:rPr>
              <a:t>Rubens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kern="0" dirty="0" smtClean="0">
                <a:ea typeface="+mj-ea"/>
                <a:cs typeface="+mj-cs"/>
              </a:rPr>
              <a:t>Flanders</a:t>
            </a:r>
            <a:endParaRPr kumimoji="0" lang="en-US" sz="4000" b="1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</a:endParaRPr>
          </a:p>
        </p:txBody>
      </p:sp>
      <p:pic>
        <p:nvPicPr>
          <p:cNvPr id="3" name="Picture 3" descr=" 24-36.jpg                                                      00016C90schmoopy                       BC89C2C8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5413" y="20782"/>
            <a:ext cx="520858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08695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 24-55.jpg                                                      00016C90schmoopy                       BC89C2C8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48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3124200" y="5715000"/>
            <a:ext cx="343876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ea typeface="+mj-ea"/>
                <a:cs typeface="+mj-cs"/>
              </a:rPr>
              <a:t>PIETER 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ea typeface="+mj-ea"/>
                <a:cs typeface="+mj-cs"/>
              </a:rPr>
              <a:t>CLAESZ -Dutch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700016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 24-43.jpg                                                      00016C90schmoopy                       BC89C2C8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-31102"/>
            <a:ext cx="7620000" cy="5298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3505200" y="5565336"/>
            <a:ext cx="2971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ea typeface="+mj-ea"/>
                <a:cs typeface="+mj-cs"/>
              </a:rPr>
              <a:t>Hals - Dutch</a:t>
            </a:r>
            <a:endParaRPr kumimoji="0" lang="en-US" sz="4000" b="1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616779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 24-60.jpg                                                      00016C90schmoopy                       BC89C2C8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0"/>
            <a:ext cx="7924800" cy="585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1838060" y="5920089"/>
            <a:ext cx="516308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chemeClr val="accent2"/>
                </a:solidFill>
              </a:rPr>
              <a:t>CLAUDE </a:t>
            </a:r>
            <a:r>
              <a:rPr lang="en-US" sz="3600" b="1" dirty="0" smtClean="0">
                <a:solidFill>
                  <a:schemeClr val="accent2"/>
                </a:solidFill>
              </a:rPr>
              <a:t>LORRAIN - France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626767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782" y="2721112"/>
            <a:ext cx="360521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ea typeface="+mj-ea"/>
                <a:cs typeface="+mj-cs"/>
              </a:rPr>
              <a:t>Van </a:t>
            </a:r>
            <a:r>
              <a:rPr kumimoji="0" lang="en-US" sz="40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ea typeface="+mj-ea"/>
                <a:cs typeface="+mj-cs"/>
              </a:rPr>
              <a:t>Dyke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kern="0" noProof="0" dirty="0" smtClean="0">
                <a:ea typeface="+mj-ea"/>
                <a:cs typeface="+mj-cs"/>
              </a:rPr>
              <a:t>Flanders</a:t>
            </a:r>
            <a:endParaRPr kumimoji="0" lang="en-US" sz="4000" b="1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</a:endParaRPr>
          </a:p>
        </p:txBody>
      </p:sp>
      <p:pic>
        <p:nvPicPr>
          <p:cNvPr id="3" name="Picture 3" descr=" 24-38.jpg                                                      00016C90schmoopy                       BC89C2C8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0013" y="0"/>
            <a:ext cx="523398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18426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 24-34.jpg                                                      00016C90schmoopy                       BC89C2C8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73"/>
          <a:stretch>
            <a:fillRect/>
          </a:stretch>
        </p:blipFill>
        <p:spPr bwMode="auto">
          <a:xfrm>
            <a:off x="400047" y="13855"/>
            <a:ext cx="8569785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2722108" y="5867400"/>
            <a:ext cx="392566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ea typeface="+mj-ea"/>
                <a:cs typeface="+mj-cs"/>
              </a:rPr>
              <a:t>Rubens- Flanders</a:t>
            </a:r>
            <a:endParaRPr kumimoji="0" lang="en-US" sz="4000" b="1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572418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 24-66.jpg                                                      00016C90schmoopy                       BC89C2C8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783719" y="5674822"/>
            <a:ext cx="757656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/>
              <a:t>East facade of the Louvre</a:t>
            </a:r>
            <a:r>
              <a:rPr lang="en-US" sz="3600" dirty="0"/>
              <a:t>, Paris, France</a:t>
            </a:r>
          </a:p>
        </p:txBody>
      </p:sp>
    </p:spTree>
    <p:extLst>
      <p:ext uri="{BB962C8B-B14F-4D97-AF65-F5344CB8AC3E}">
        <p14:creationId xmlns:p14="http://schemas.microsoft.com/office/powerpoint/2010/main" val="213262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253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0"/>
            <a:ext cx="7086600" cy="568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691438" y="6019800"/>
            <a:ext cx="768492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/>
              <a:t>Hall of Mirrors</a:t>
            </a:r>
            <a:r>
              <a:rPr lang="en-US" sz="3200" dirty="0"/>
              <a:t>, palace of Louis XIV, Versailles</a:t>
            </a:r>
          </a:p>
        </p:txBody>
      </p:sp>
    </p:spTree>
    <p:extLst>
      <p:ext uri="{BB962C8B-B14F-4D97-AF65-F5344CB8AC3E}">
        <p14:creationId xmlns:p14="http://schemas.microsoft.com/office/powerpoint/2010/main" val="3244010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 24-30.jpg                                                      00016C90schmoopy                       BC89C2C8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6950" y="0"/>
            <a:ext cx="51498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762000" y="2890391"/>
            <a:ext cx="2182008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smtClean="0">
                <a:solidFill>
                  <a:schemeClr val="tx1"/>
                </a:solidFill>
              </a:rPr>
              <a:t>VELAZQUEZ</a:t>
            </a:r>
          </a:p>
          <a:p>
            <a:r>
              <a:rPr lang="en-US" sz="3200" b="1" dirty="0" smtClean="0"/>
              <a:t>SPAIN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2609571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 24-58.jpg                                                      00016C90schmoopy                       BC89C2C8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1531"/>
            <a:ext cx="8077200" cy="583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2895600" y="5900408"/>
            <a:ext cx="426430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ea typeface="+mj-ea"/>
                <a:cs typeface="+mj-cs"/>
              </a:rPr>
              <a:t>NICOLAS POUSSIN - France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ea typeface="+mj-ea"/>
                <a:cs typeface="+mj-cs"/>
              </a:rPr>
              <a:t> 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943397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 24-37.jpg                                                      00016C90schmoopy                       BC89C2C8: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12" y="0"/>
            <a:ext cx="9103788" cy="539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2458506" y="5638800"/>
            <a:ext cx="42672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ea typeface="+mj-ea"/>
                <a:cs typeface="+mj-cs"/>
              </a:rPr>
              <a:t>Rubens - Flanders</a:t>
            </a:r>
            <a:endParaRPr kumimoji="0" lang="en-US" sz="4000" b="1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172297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 24-59.jpg                                                      00016C90schmoopy                       BC89C2C8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0"/>
            <a:ext cx="8534400" cy="568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2743200" y="5867400"/>
            <a:ext cx="418255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ea typeface="+mj-ea"/>
                <a:cs typeface="+mj-cs"/>
              </a:rPr>
              <a:t>NICOLAS POUSSIN - France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809596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 24-55.jpg                                                      00016C90schmoopy                       BC89C2C8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48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3124200" y="5715000"/>
            <a:ext cx="343876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ea typeface="+mj-ea"/>
                <a:cs typeface="+mj-cs"/>
              </a:rPr>
              <a:t>PIETER 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ea typeface="+mj-ea"/>
                <a:cs typeface="+mj-cs"/>
              </a:rPr>
              <a:t>CLAESZ -Dutch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435242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 24-54.jpg                                                      00016C90schmoopy                       BC89C2C8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-5255"/>
            <a:ext cx="581818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6351587" y="3200400"/>
            <a:ext cx="225901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ea typeface="+mj-ea"/>
                <a:cs typeface="+mj-cs"/>
              </a:rPr>
              <a:t>JAN </a:t>
            </a: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ea typeface="+mj-ea"/>
                <a:cs typeface="+mj-cs"/>
              </a:rPr>
              <a:t>STEEN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0" dirty="0" smtClean="0">
                <a:ea typeface="+mj-ea"/>
                <a:cs typeface="+mj-cs"/>
              </a:rPr>
              <a:t>Dutch</a:t>
            </a:r>
            <a:r>
              <a:rPr kumimoji="0" lang="en-US" sz="36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ea typeface="+mj-ea"/>
                <a:cs typeface="+mj-cs"/>
              </a:rPr>
              <a:t/>
            </a:r>
            <a:br>
              <a:rPr kumimoji="0" lang="en-US" sz="36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ea typeface="+mj-ea"/>
                <a:cs typeface="+mj-cs"/>
              </a:rPr>
            </a:br>
            <a:endParaRPr kumimoji="0" lang="en-US" sz="3600" b="0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08855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 24-53.jpg                                                      00016C90schmoopy                       BC89C2C8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7050" y="0"/>
            <a:ext cx="56197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228600" y="2782669"/>
            <a:ext cx="2286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ea typeface="+mj-ea"/>
                <a:cs typeface="+mj-cs"/>
              </a:rPr>
              <a:t>VERMEER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dirty="0" smtClean="0">
                <a:ea typeface="+mj-ea"/>
                <a:cs typeface="+mj-cs"/>
              </a:rPr>
              <a:t>Dutch</a:t>
            </a:r>
            <a:endParaRPr kumimoji="0" lang="en-US" sz="3600" b="0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832468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85800" y="2721114"/>
            <a:ext cx="2286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ea typeface="+mj-ea"/>
                <a:cs typeface="+mj-cs"/>
              </a:rPr>
              <a:t>Rubens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kern="0" dirty="0" smtClean="0">
                <a:ea typeface="+mj-ea"/>
                <a:cs typeface="+mj-cs"/>
              </a:rPr>
              <a:t>Flanders</a:t>
            </a:r>
            <a:endParaRPr kumimoji="0" lang="en-US" sz="4000" b="1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</a:endParaRPr>
          </a:p>
        </p:txBody>
      </p:sp>
      <p:pic>
        <p:nvPicPr>
          <p:cNvPr id="3" name="Picture 3" descr=" 24-36.jpg                                                      00016C90schmoopy                       BC89C2C8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5413" y="20782"/>
            <a:ext cx="520858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47215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 24-39.jpg                                                      00016C90schmoopy                       BC89C2C8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0"/>
            <a:ext cx="7772400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1905000" y="5919279"/>
            <a:ext cx="6400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ea typeface="+mj-ea"/>
                <a:cs typeface="+mj-cs"/>
              </a:rPr>
              <a:t>Clara </a:t>
            </a:r>
            <a:r>
              <a:rPr kumimoji="0" lang="en-US" sz="4000" b="1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ea typeface="+mj-ea"/>
                <a:cs typeface="+mj-cs"/>
              </a:rPr>
              <a:t>Peeters</a:t>
            </a:r>
            <a:r>
              <a:rPr kumimoji="0" lang="en-US" sz="40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ea typeface="+mj-ea"/>
                <a:cs typeface="+mj-cs"/>
              </a:rPr>
              <a:t>- Flanders </a:t>
            </a:r>
            <a:endParaRPr kumimoji="0" lang="en-US" sz="4000" b="1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4208930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 24-44.jpg                                                      00016C90schmoopy                       BC89C2C8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0"/>
            <a:ext cx="7688577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3276600" y="5888502"/>
            <a:ext cx="3886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ea typeface="+mj-ea"/>
                <a:cs typeface="+mj-cs"/>
              </a:rPr>
              <a:t>Rembrandt - Dutch</a:t>
            </a:r>
            <a:endParaRPr kumimoji="0" lang="en-US" sz="3600" b="0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383182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 24-60.jpg                                                      00016C90schmoopy                       BC89C2C8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0"/>
            <a:ext cx="7924800" cy="585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1838060" y="5920089"/>
            <a:ext cx="516308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chemeClr val="accent2"/>
                </a:solidFill>
              </a:rPr>
              <a:t>CLAUDE </a:t>
            </a:r>
            <a:r>
              <a:rPr lang="en-US" sz="3600" b="1" dirty="0" smtClean="0">
                <a:solidFill>
                  <a:schemeClr val="accent2"/>
                </a:solidFill>
              </a:rPr>
              <a:t>LORRAIN - France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799740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 24-09.jpg                                                      00016C90schmoopy                       BC89C2C8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1938" y="0"/>
            <a:ext cx="461486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685800" y="3134380"/>
            <a:ext cx="1877437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smtClean="0">
                <a:ln w="6350">
                  <a:noFill/>
                </a:ln>
                <a:solidFill>
                  <a:prstClr val="black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Lucida Sans"/>
                <a:ea typeface="+mj-ea"/>
                <a:cs typeface="+mj-cs"/>
              </a:rPr>
              <a:t>BERNINI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0" dirty="0" smtClean="0">
                <a:ln w="6350">
                  <a:noFill/>
                </a:ln>
                <a:solidFill>
                  <a:prstClr val="black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Lucida Sans"/>
                <a:ea typeface="+mj-ea"/>
                <a:cs typeface="+mj-cs"/>
              </a:rPr>
              <a:t>ITALY</a:t>
            </a:r>
            <a:endParaRPr kumimoji="0" lang="en-US" sz="32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885769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 24-57.jpg                                                      00016C90schmoopy                       BC89C2C8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0"/>
            <a:ext cx="549751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5912025" y="3210251"/>
            <a:ext cx="323197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ea typeface="+mj-ea"/>
                <a:cs typeface="+mj-cs"/>
              </a:rPr>
              <a:t>RUYSCH - Dutch</a:t>
            </a:r>
            <a:endParaRPr kumimoji="0" lang="en-US" sz="3600" b="0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438037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 24-45.jpg                                                      00016C90schmoopy                       BC89C2C8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" y="0"/>
            <a:ext cx="7086600" cy="6047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3124200" y="6055674"/>
            <a:ext cx="3886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ea typeface="+mj-ea"/>
                <a:cs typeface="+mj-cs"/>
              </a:rPr>
              <a:t>Rembrandt - Dutch</a:t>
            </a:r>
            <a:endParaRPr kumimoji="0" lang="en-US" sz="3600" b="0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259076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 24-34.jpg                                                      00016C90schmoopy                       BC89C2C8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73"/>
          <a:stretch>
            <a:fillRect/>
          </a:stretch>
        </p:blipFill>
        <p:spPr bwMode="auto">
          <a:xfrm>
            <a:off x="400047" y="13855"/>
            <a:ext cx="8569785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2722108" y="5867400"/>
            <a:ext cx="392566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ea typeface="+mj-ea"/>
                <a:cs typeface="+mj-cs"/>
              </a:rPr>
              <a:t>Rubens- Flanders</a:t>
            </a:r>
            <a:endParaRPr kumimoji="0" lang="en-US" sz="4000" b="1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590294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 24-49.jpg                                                      00016C90schmoopy                       BC89C2C8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0"/>
            <a:ext cx="5715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3276600" y="5888502"/>
            <a:ext cx="3886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ea typeface="+mj-ea"/>
                <a:cs typeface="+mj-cs"/>
              </a:rPr>
              <a:t>Leyster - Dutch</a:t>
            </a:r>
            <a:endParaRPr kumimoji="0" lang="en-US" sz="3600" b="0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934736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 24-39.jpg                                                      00016C90schmoopy                       BC89C2C8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0"/>
            <a:ext cx="7772400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1905000" y="5919279"/>
            <a:ext cx="6400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ea typeface="+mj-ea"/>
                <a:cs typeface="+mj-cs"/>
              </a:rPr>
              <a:t>Clara </a:t>
            </a:r>
            <a:r>
              <a:rPr kumimoji="0" lang="en-US" sz="4000" b="1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ea typeface="+mj-ea"/>
                <a:cs typeface="+mj-cs"/>
              </a:rPr>
              <a:t>Peeters</a:t>
            </a:r>
            <a:r>
              <a:rPr kumimoji="0" lang="en-US" sz="40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ea typeface="+mj-ea"/>
                <a:cs typeface="+mj-cs"/>
              </a:rPr>
              <a:t>- Flanders </a:t>
            </a:r>
            <a:endParaRPr kumimoji="0" lang="en-US" sz="4000" b="1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43543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 24-52.jpg                                                      00016C90schmoopy                       BC89C2C8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6538" y="0"/>
            <a:ext cx="591026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228600" y="2782669"/>
            <a:ext cx="2286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ea typeface="+mj-ea"/>
                <a:cs typeface="+mj-cs"/>
              </a:rPr>
              <a:t>VERMEER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dirty="0" smtClean="0">
                <a:ea typeface="+mj-ea"/>
                <a:cs typeface="+mj-cs"/>
              </a:rPr>
              <a:t>Dutch</a:t>
            </a:r>
            <a:endParaRPr kumimoji="0" lang="en-US" sz="3600" b="0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921962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 24-42.jpg                                                      00016C90schmoopy                       BC89C2C8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60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3505200" y="5919279"/>
            <a:ext cx="3581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ea typeface="+mj-ea"/>
                <a:cs typeface="+mj-cs"/>
              </a:rPr>
              <a:t>Hals - Dutch</a:t>
            </a:r>
            <a:endParaRPr kumimoji="0" lang="en-US" sz="4000" b="1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4240519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 24-43.jpg                                                      00016C90schmoopy                       BC89C2C8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-31102"/>
            <a:ext cx="7620000" cy="5298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3505200" y="5565336"/>
            <a:ext cx="2971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ea typeface="+mj-ea"/>
                <a:cs typeface="+mj-cs"/>
              </a:rPr>
              <a:t>Hals - Dutch</a:t>
            </a:r>
            <a:endParaRPr kumimoji="0" lang="en-US" sz="4000" b="1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519842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 24-54.jpg                                                      00016C90schmoopy                       BC89C2C8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-5255"/>
            <a:ext cx="581818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6351587" y="3200400"/>
            <a:ext cx="225901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ea typeface="+mj-ea"/>
                <a:cs typeface="+mj-cs"/>
              </a:rPr>
              <a:t>JAN </a:t>
            </a: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ea typeface="+mj-ea"/>
                <a:cs typeface="+mj-cs"/>
              </a:rPr>
              <a:t>STEEN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0" dirty="0" smtClean="0">
                <a:ea typeface="+mj-ea"/>
                <a:cs typeface="+mj-cs"/>
              </a:rPr>
              <a:t>Dutch</a:t>
            </a:r>
            <a:r>
              <a:rPr kumimoji="0" lang="en-US" sz="36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ea typeface="+mj-ea"/>
                <a:cs typeface="+mj-cs"/>
              </a:rPr>
              <a:t/>
            </a:r>
            <a:br>
              <a:rPr kumimoji="0" lang="en-US" sz="36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ea typeface="+mj-ea"/>
                <a:cs typeface="+mj-cs"/>
              </a:rPr>
            </a:br>
            <a:endParaRPr kumimoji="0" lang="en-US" sz="3600" b="0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641260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 24-59.jpg                                                      00016C90schmoopy                       BC89C2C8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0"/>
            <a:ext cx="8534400" cy="568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2743200" y="5867400"/>
            <a:ext cx="418255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ea typeface="+mj-ea"/>
                <a:cs typeface="+mj-cs"/>
              </a:rPr>
              <a:t>NICOLAS POUSSIN - France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884195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85800" y="3493866"/>
            <a:ext cx="3042821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smtClean="0">
                <a:ln w="6350">
                  <a:noFill/>
                </a:ln>
                <a:solidFill>
                  <a:prstClr val="black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Lucida Sans"/>
                <a:ea typeface="+mj-ea"/>
                <a:cs typeface="+mj-cs"/>
              </a:rPr>
              <a:t>CARAVAGGIO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0" dirty="0" smtClean="0">
                <a:ln w="6350">
                  <a:noFill/>
                </a:ln>
                <a:solidFill>
                  <a:prstClr val="black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Lucida Sans"/>
                <a:ea typeface="+mj-ea"/>
                <a:cs typeface="+mj-cs"/>
              </a:rPr>
              <a:t>ITALY</a:t>
            </a:r>
            <a:endParaRPr kumimoji="0" lang="en-US" sz="32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3" name="Picture 3" descr=" 24-20.jpg                                                      00016C90schmoopy                       BC89C2C8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6225" y="0"/>
            <a:ext cx="46005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85953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 24-44.jpg                                                      00016C90schmoopy                       BC89C2C8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0"/>
            <a:ext cx="7688577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3276600" y="5888502"/>
            <a:ext cx="3886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ea typeface="+mj-ea"/>
                <a:cs typeface="+mj-cs"/>
              </a:rPr>
              <a:t>Rembrandt - Dutch</a:t>
            </a:r>
            <a:endParaRPr kumimoji="0" lang="en-US" sz="3600" b="0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534964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355428" y="5715000"/>
            <a:ext cx="2286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200" b="1" dirty="0">
                <a:solidFill>
                  <a:prstClr val="black"/>
                </a:solidFill>
              </a:rPr>
              <a:t>VELAZQUEZ</a:t>
            </a:r>
          </a:p>
          <a:p>
            <a:pPr lvl="0"/>
            <a:r>
              <a:rPr lang="en-US" sz="3200" b="1" dirty="0">
                <a:solidFill>
                  <a:prstClr val="black"/>
                </a:solidFill>
              </a:rPr>
              <a:t>SPAIN</a:t>
            </a:r>
          </a:p>
        </p:txBody>
      </p:sp>
      <p:pic>
        <p:nvPicPr>
          <p:cNvPr id="4" name="Picture 3" descr=" 24-31.jpg                                                      00016C90schmoopy                       BC89C2C8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5628" y="0"/>
            <a:ext cx="6705600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84768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66</TotalTime>
  <Words>225</Words>
  <Application>Microsoft Office PowerPoint</Application>
  <PresentationFormat>On-screen Show (4:3)</PresentationFormat>
  <Paragraphs>112</Paragraphs>
  <Slides>80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80</vt:i4>
      </vt:variant>
    </vt:vector>
  </HeadingPairs>
  <TitlesOfParts>
    <vt:vector size="81" baseType="lpstr">
      <vt:lpstr>Office Theme</vt:lpstr>
      <vt:lpstr>Italian / Spain BAROQUE REVIEW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Northern Europe BAROQUE REVIEW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Hewlett-Packard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BAROQUE REVIEW</dc:title>
  <dc:creator>Kaaren</dc:creator>
  <cp:lastModifiedBy>Kaaren</cp:lastModifiedBy>
  <cp:revision>8</cp:revision>
  <dcterms:created xsi:type="dcterms:W3CDTF">2013-02-12T02:33:28Z</dcterms:created>
  <dcterms:modified xsi:type="dcterms:W3CDTF">2013-02-20T15:05:11Z</dcterms:modified>
</cp:coreProperties>
</file>