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6"/>
  </p:notesMasterIdLst>
  <p:sldIdLst>
    <p:sldId id="264" r:id="rId4"/>
    <p:sldId id="266" r:id="rId5"/>
    <p:sldId id="268" r:id="rId6"/>
    <p:sldId id="269" r:id="rId7"/>
    <p:sldId id="270" r:id="rId8"/>
    <p:sldId id="271" r:id="rId9"/>
    <p:sldId id="272" r:id="rId10"/>
    <p:sldId id="273" r:id="rId11"/>
    <p:sldId id="274" r:id="rId12"/>
    <p:sldId id="275" r:id="rId13"/>
    <p:sldId id="276" r:id="rId14"/>
    <p:sldId id="277" r:id="rId15"/>
    <p:sldId id="279" r:id="rId16"/>
    <p:sldId id="280" r:id="rId17"/>
    <p:sldId id="281" r:id="rId18"/>
    <p:sldId id="282" r:id="rId19"/>
    <p:sldId id="283" r:id="rId20"/>
    <p:sldId id="284" r:id="rId21"/>
    <p:sldId id="285" r:id="rId22"/>
    <p:sldId id="286" r:id="rId23"/>
    <p:sldId id="287" r:id="rId24"/>
    <p:sldId id="256" r:id="rId25"/>
    <p:sldId id="257" r:id="rId26"/>
    <p:sldId id="265" r:id="rId27"/>
    <p:sldId id="258" r:id="rId28"/>
    <p:sldId id="259" r:id="rId29"/>
    <p:sldId id="260" r:id="rId30"/>
    <p:sldId id="261" r:id="rId31"/>
    <p:sldId id="262" r:id="rId32"/>
    <p:sldId id="263" r:id="rId33"/>
    <p:sldId id="288" r:id="rId34"/>
    <p:sldId id="289"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02" y="-4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C7BCBF-3F88-4C16-85A5-DD03B5D9CF50}" type="datetimeFigureOut">
              <a:rPr lang="en-US" smtClean="0"/>
              <a:t>4/26/2015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E7B816-6190-408F-81CD-2B64104ECA59}" type="slidenum">
              <a:rPr lang="en-US" smtClean="0"/>
              <a:t>‹#›</a:t>
            </a:fld>
            <a:endParaRPr lang="en-US"/>
          </a:p>
        </p:txBody>
      </p:sp>
    </p:spTree>
    <p:extLst>
      <p:ext uri="{BB962C8B-B14F-4D97-AF65-F5344CB8AC3E}">
        <p14:creationId xmlns:p14="http://schemas.microsoft.com/office/powerpoint/2010/main" val="3379150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www.thebritishmuseum.ac.uk/compass/ixbin/hixclient.exe?_IXDB_=compass&amp;search-form=graphical/help/help.html&amp;submit-button=search" TargetMode="External"/><Relationship Id="rId3" Type="http://schemas.openxmlformats.org/officeDocument/2006/relationships/hyperlink" Target="http://www.thebritishmuseum.ac.uk/compass/ixbin/print?OBJ3646" TargetMode="External"/><Relationship Id="rId7" Type="http://schemas.openxmlformats.org/officeDocument/2006/relationships/hyperlink" Target="http://www.thebritishmuseum.ac.uk/compass/ixbin/hixclient.exe?_IXDB_=compass&amp;search-form=graphical/gt/gtindex.html&amp;submit-button=search"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www.thebritishmuseum.ac.uk/compass/ixbin/hixclient.exe?_IXDB_=compass&amp;search-form=graphical/search/search.html&amp;submit-button=search" TargetMode="External"/><Relationship Id="rId5" Type="http://schemas.openxmlformats.org/officeDocument/2006/relationships/hyperlink" Target="http://www.thebritishmuseum.ac.uk/compass/ixbin/hixclient.exe?_IXDB_=compass&amp;search-form=graphical/main.html&amp;submit-button=search" TargetMode="External"/><Relationship Id="rId4" Type="http://schemas.openxmlformats.org/officeDocument/2006/relationships/hyperlink" Target="http://www.thebritishmuseum.ac.uk/compass/ixbin/hixclient.exe?_IXDB_=compass&amp;_IXSR_=me3&amp;_IXSS_=_IXFPFX_%3dgraphical%2ffull%2f%26_IXsearchterm%3divory%2520casket%26%7bUPPER%7d%3av2_free_text_tindex%3divory%2bcasket%26_IXDB_%3dcompass%26_IXNOMATCHES_%3dgraphical%2fno_matches%2ehtml%26_IXspage%3dsearch%26%24%2b%28with%2bv2_searchable_index%29%2bsort%3d%2e&amp;_IXFIRST_=2&amp;_IXMAXHITS_=1&amp;_IXSPFX_=text/full/&amp;_IXsearchterm=ivory%20casket&amp;_IXspage=search&amp;submit-button=summary"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New Roman" pitchFamily="18"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0C103C3-77EA-438B-9473-0DFA065E352E}" type="slidenum">
              <a:rPr lang="en-US" sz="1200" smtClean="0"/>
              <a:pPr eaLnBrk="1" hangingPunct="1"/>
              <a:t>2</a:t>
            </a:fld>
            <a:endParaRPr lang="en-US" sz="12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4C3E68C-039D-441B-846D-17AE3194B27D}" type="slidenum">
              <a:rPr lang="en-US" sz="1200" smtClean="0"/>
              <a:pPr eaLnBrk="1" hangingPunct="1"/>
              <a:t>11</a:t>
            </a:fld>
            <a:endParaRPr lang="en-US" sz="1200"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This plaque is one of four, which though now separated, must originally have been mounted on the four sides of a small square casket. Each is carved with scenes from Christ's Passion. The other panels depict the Christ carrying the Cross, the empty Sepulchre and Doubting Thomas. </a:t>
            </a:r>
          </a:p>
          <a:p>
            <a:pPr eaLnBrk="1" hangingPunct="1"/>
            <a:r>
              <a:rPr lang="en-US" smtClean="0">
                <a:latin typeface="Arial" charset="0"/>
              </a:rPr>
              <a:t>This is the earliest known narrative portrayal of the Crucifixion. It is combined with another scene of death, the hanging of Judas. The stiff, clothed body of Judas pulls down the branch of a tree and a spilled sack of coins lies at his feet. In contrast the exposed limbs of Christ appear still vigorous, and He gazes at the viewer, triumphant in death. A plaque over Christ's head is inscribed REX IUD[AEORUM] ('King of the Jews'). Mary and John stand in similar poses to the left of the cross, while on the right Longinus steps from beneath the arm of the cross across the frame into the viewer's space. In the branch of the tree which bends towards Christ, a bird feeds her chicks - a symbol of the life-giving power of His death. </a:t>
            </a:r>
          </a:p>
          <a:p>
            <a:pPr eaLnBrk="1" hangingPunct="1"/>
            <a:r>
              <a:rPr lang="en-US" smtClean="0">
                <a:latin typeface="Arial" charset="0"/>
              </a:rPr>
              <a:t>The depth of the carving - almost three-dimensional - and sense of movement in this particular plaque are typical of the continuation of the classical tradition of ivory carving in Rome. </a:t>
            </a:r>
          </a:p>
          <a:p>
            <a:pPr eaLnBrk="1" hangingPunct="1"/>
            <a:r>
              <a:rPr lang="en-US" smtClean="0">
                <a:latin typeface="Arial" charset="0"/>
              </a:rPr>
              <a:t>Height: 7.5 cm </a:t>
            </a:r>
            <a:br>
              <a:rPr lang="en-US" smtClean="0">
                <a:latin typeface="Arial" charset="0"/>
              </a:rPr>
            </a:br>
            <a:r>
              <a:rPr lang="en-US" smtClean="0">
                <a:latin typeface="Arial" charset="0"/>
              </a:rPr>
              <a:t>Width: 9.8 cm </a:t>
            </a:r>
            <a:br>
              <a:rPr lang="en-US" smtClean="0">
                <a:latin typeface="Arial" charset="0"/>
              </a:rPr>
            </a:br>
            <a:endParaRPr lang="en-US" smtClean="0">
              <a:latin typeface="Arial" charset="0"/>
            </a:endParaRPr>
          </a:p>
          <a:p>
            <a:pPr eaLnBrk="1" hangingPunct="1"/>
            <a:r>
              <a:rPr lang="en-US" smtClean="0">
                <a:latin typeface="Arial" charset="0"/>
              </a:rPr>
              <a:t>M&amp;ME 1856,6-23,5 </a:t>
            </a:r>
          </a:p>
          <a:p>
            <a:pPr eaLnBrk="1" hangingPunct="1"/>
            <a:r>
              <a:rPr lang="en-US" smtClean="0">
                <a:latin typeface="Arial" charset="0"/>
              </a:rPr>
              <a:t>Room 41, Sutton Hoo and early Medieval, case 5 </a:t>
            </a:r>
          </a:p>
          <a:p>
            <a:pPr eaLnBrk="1" hangingPunct="1"/>
            <a:r>
              <a:rPr lang="en-US" smtClean="0">
                <a:latin typeface="Arial" charset="0"/>
              </a:rPr>
              <a:t>K. Weitzmann (ed.), </a:t>
            </a:r>
            <a:r>
              <a:rPr lang="en-US" i="1" smtClean="0">
                <a:latin typeface="Arial" charset="0"/>
              </a:rPr>
              <a:t>Age of spirituality: Late Antique and early Christian art, third to seventh century</a:t>
            </a:r>
            <a:r>
              <a:rPr lang="en-US" smtClean="0">
                <a:latin typeface="Arial" charset="0"/>
              </a:rPr>
              <a:t> (New York, 1979), pp. 502-4, no. 452 </a:t>
            </a:r>
          </a:p>
          <a:p>
            <a:pPr eaLnBrk="1" hangingPunct="1"/>
            <a:r>
              <a:rPr lang="en-US" smtClean="0">
                <a:latin typeface="Arial" charset="0"/>
              </a:rPr>
              <a:t/>
            </a:r>
            <a:br>
              <a:rPr lang="en-US" smtClean="0">
                <a:latin typeface="Arial" charset="0"/>
              </a:rPr>
            </a:br>
            <a:r>
              <a:rPr lang="en-US" smtClean="0">
                <a:latin typeface="Arial" charset="0"/>
                <a:hlinkClick r:id="rId3"/>
              </a:rPr>
              <a:t> </a:t>
            </a:r>
            <a:r>
              <a:rPr lang="en-US" smtClean="0">
                <a:latin typeface="Arial" charset="0"/>
              </a:rPr>
              <a:t> </a:t>
            </a:r>
          </a:p>
          <a:p>
            <a:pPr eaLnBrk="1" hangingPunct="1"/>
            <a:r>
              <a:rPr lang="en-US" smtClean="0">
                <a:latin typeface="Times New Roman" pitchFamily="18" charset="0"/>
              </a:rPr>
              <a:t> </a:t>
            </a:r>
          </a:p>
          <a:p>
            <a:pPr eaLnBrk="1" hangingPunct="1"/>
            <a:r>
              <a:rPr lang="en-US" smtClean="0">
                <a:latin typeface="Times New Roman" pitchFamily="18" charset="0"/>
              </a:rPr>
              <a:t> </a:t>
            </a:r>
          </a:p>
          <a:p>
            <a:pPr eaLnBrk="1" hangingPunct="1"/>
            <a:r>
              <a:rPr lang="en-US" smtClean="0">
                <a:latin typeface="Times New Roman" pitchFamily="18" charset="0"/>
              </a:rPr>
              <a:t> </a:t>
            </a:r>
          </a:p>
          <a:p>
            <a:pPr eaLnBrk="1" hangingPunct="1"/>
            <a:r>
              <a:rPr lang="en-US" smtClean="0">
                <a:latin typeface="Times New Roman" pitchFamily="18" charset="0"/>
              </a:rPr>
              <a:t> </a:t>
            </a:r>
          </a:p>
          <a:p>
            <a:pPr eaLnBrk="1" hangingPunct="1"/>
            <a:r>
              <a:rPr lang="en-US" smtClean="0">
                <a:latin typeface="Times New Roman" pitchFamily="18" charset="0"/>
              </a:rPr>
              <a:t> </a:t>
            </a:r>
          </a:p>
          <a:p>
            <a:pPr eaLnBrk="1" hangingPunct="1"/>
            <a:r>
              <a:rPr lang="en-US" smtClean="0">
                <a:latin typeface="Times New Roman" pitchFamily="18" charset="0"/>
              </a:rPr>
              <a:t> </a:t>
            </a:r>
          </a:p>
          <a:p>
            <a:pPr algn="ctr" eaLnBrk="1" hangingPunct="1"/>
            <a:r>
              <a:rPr lang="en-US" smtClean="0">
                <a:solidFill>
                  <a:srgbClr val="000066"/>
                </a:solidFill>
                <a:latin typeface="Arial" charset="0"/>
                <a:hlinkClick r:id="rId4"/>
              </a:rPr>
              <a:t>Text Only</a:t>
            </a:r>
            <a:r>
              <a:rPr lang="en-US" smtClean="0">
                <a:solidFill>
                  <a:srgbClr val="000066"/>
                </a:solidFill>
                <a:latin typeface="Arial" charset="0"/>
              </a:rPr>
              <a:t>     </a:t>
            </a:r>
            <a:r>
              <a:rPr lang="en-US" smtClean="0">
                <a:solidFill>
                  <a:srgbClr val="000066"/>
                </a:solidFill>
                <a:latin typeface="Arial" charset="0"/>
                <a:hlinkClick r:id="rId5"/>
              </a:rPr>
              <a:t>Home</a:t>
            </a:r>
            <a:r>
              <a:rPr lang="en-US" smtClean="0">
                <a:solidFill>
                  <a:srgbClr val="000066"/>
                </a:solidFill>
                <a:latin typeface="Arial" charset="0"/>
              </a:rPr>
              <a:t>     </a:t>
            </a:r>
            <a:r>
              <a:rPr lang="en-US" smtClean="0">
                <a:solidFill>
                  <a:srgbClr val="000066"/>
                </a:solidFill>
                <a:latin typeface="Arial" charset="0"/>
                <a:hlinkClick r:id="rId6"/>
              </a:rPr>
              <a:t>Search</a:t>
            </a:r>
            <a:r>
              <a:rPr lang="en-US" smtClean="0">
                <a:solidFill>
                  <a:srgbClr val="000066"/>
                </a:solidFill>
                <a:latin typeface="Arial" charset="0"/>
              </a:rPr>
              <a:t>     </a:t>
            </a:r>
            <a:r>
              <a:rPr lang="en-US" smtClean="0">
                <a:solidFill>
                  <a:srgbClr val="000066"/>
                </a:solidFill>
                <a:latin typeface="Arial" charset="0"/>
                <a:hlinkClick r:id="rId7"/>
              </a:rPr>
              <a:t>Tours</a:t>
            </a:r>
            <a:r>
              <a:rPr lang="en-US" smtClean="0">
                <a:solidFill>
                  <a:srgbClr val="000066"/>
                </a:solidFill>
                <a:latin typeface="Arial" charset="0"/>
              </a:rPr>
              <a:t>     </a:t>
            </a:r>
            <a:r>
              <a:rPr lang="en-US" smtClean="0">
                <a:solidFill>
                  <a:srgbClr val="000066"/>
                </a:solidFill>
                <a:latin typeface="Arial" charset="0"/>
                <a:hlinkClick r:id="rId8"/>
              </a:rPr>
              <a:t>Help</a:t>
            </a:r>
            <a:r>
              <a:rPr lang="en-US" smtClean="0">
                <a:solidFill>
                  <a:srgbClr val="000066"/>
                </a:solidFill>
                <a:latin typeface="Arial" charset="0"/>
              </a:rPr>
              <a:t>     </a:t>
            </a:r>
            <a:r>
              <a:rPr lang="en-US" smtClean="0">
                <a:solidFill>
                  <a:srgbClr val="000066"/>
                </a:solidFill>
                <a:latin typeface="Arial" charset="0"/>
                <a:hlinkClick r:id="" action="ppaction://noaction"/>
              </a:rPr>
              <a:t>Back to top</a:t>
            </a:r>
            <a:r>
              <a:rPr lang="en-US" smtClean="0">
                <a:solidFill>
                  <a:srgbClr val="000066"/>
                </a:solidFill>
                <a:latin typeface="Arial" charset="0"/>
              </a:rPr>
              <a:t> </a:t>
            </a:r>
            <a:endParaRPr lang="en-US" smtClean="0">
              <a:latin typeface="Times New Roman" pitchFamily="18" charset="0"/>
            </a:endParaRPr>
          </a:p>
          <a:p>
            <a:pPr algn="ctr" eaLnBrk="1" hangingPunct="1"/>
            <a:r>
              <a:rPr lang="en-US" smtClean="0">
                <a:latin typeface="Times New Roman" pitchFamily="18" charset="0"/>
              </a:rPr>
              <a:t> </a:t>
            </a:r>
          </a:p>
          <a:p>
            <a:pPr algn="ctr" eaLnBrk="1" hangingPunct="1"/>
            <a:r>
              <a:rPr lang="en-US" smtClean="0">
                <a:latin typeface="Verdana" pitchFamily="34" charset="0"/>
              </a:rPr>
              <a:t>© 2000 The British Museum</a:t>
            </a:r>
            <a:r>
              <a:rPr lang="en-US" smtClean="0">
                <a:latin typeface="Times New Roman" pitchFamily="18" charset="0"/>
              </a:rPr>
              <a:t> </a:t>
            </a:r>
          </a:p>
          <a:p>
            <a:pPr eaLnBrk="1" hangingPunct="1"/>
            <a:endParaRPr lang="en-US"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63BAC76-F9FB-449A-BAC3-23DAFFAB3657}" type="slidenum">
              <a:rPr lang="en-US" sz="1200">
                <a:solidFill>
                  <a:prstClr val="black"/>
                </a:solidFill>
              </a:rPr>
              <a:pPr eaLnBrk="1" hangingPunct="1"/>
              <a:t>13</a:t>
            </a:fld>
            <a:endParaRPr lang="en-US" sz="120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C105261-DC50-4A49-8CC4-87503F6EB908}" type="slidenum">
              <a:rPr lang="en-US" sz="1200">
                <a:solidFill>
                  <a:prstClr val="black"/>
                </a:solidFill>
              </a:rPr>
              <a:pPr eaLnBrk="1" hangingPunct="1"/>
              <a:t>14</a:t>
            </a:fld>
            <a:endParaRPr lang="en-US" sz="120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B101EC8-E450-4742-8791-0B6D5618BE66}" type="slidenum">
              <a:rPr lang="en-US" sz="1200" smtClean="0"/>
              <a:pPr eaLnBrk="1" hangingPunct="1"/>
              <a:t>15</a:t>
            </a:fld>
            <a:endParaRPr lang="en-US" sz="12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DDE2CB6-0BD6-495E-99DF-478FC2E51A14}" type="slidenum">
              <a:rPr lang="en-US" sz="1200" smtClean="0"/>
              <a:pPr eaLnBrk="1" hangingPunct="1"/>
              <a:t>16</a:t>
            </a:fld>
            <a:endParaRPr lang="en-US" sz="12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7BAB0C1-7168-4AF8-A41C-65CF93BA9D4B}" type="slidenum">
              <a:rPr lang="en-US" sz="1200" smtClean="0"/>
              <a:pPr eaLnBrk="1" hangingPunct="1"/>
              <a:t>17</a:t>
            </a:fld>
            <a:endParaRPr lang="en-US" sz="12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797B702-01DC-44D5-92F0-AC62AD9C04AB}" type="slidenum">
              <a:rPr lang="en-US" sz="1200" smtClean="0"/>
              <a:pPr eaLnBrk="1" hangingPunct="1"/>
              <a:t>18</a:t>
            </a:fld>
            <a:endParaRPr lang="en-US" sz="120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A1B19E7-58AC-48D3-BCCE-5A405D329965}" type="slidenum">
              <a:rPr lang="en-US" sz="1200" smtClean="0"/>
              <a:pPr eaLnBrk="1" hangingPunct="1"/>
              <a:t>19</a:t>
            </a:fld>
            <a:endParaRPr lang="en-US" sz="1200"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triptych is organized around the depiction of the </a:t>
            </a:r>
            <a:r>
              <a:rPr lang="en-US" i="1" smtClean="0"/>
              <a:t>deisis</a:t>
            </a:r>
            <a:r>
              <a:rPr lang="en-US" smtClean="0"/>
              <a:t>; the Virgin and St. John the Baptist intercede with Christ Enthroned, on behalf of humanity. On the section beneath, and on the two side panels, apostles, martyrs, bishop and soldier-saints join in this prayer. This masterpiece of Byzantine classicism is the most elegant of the ivories from the imperial workshop known as "Romanos" (based on the plaque in the Cabinet des Médailles at the Bibliothèque Nationale in Paris in which Christ is crowning Emperor Romanos II (945-949) and his wife Eudoxia). It is an important example of the rebirth of the ornamental arts in Byzantium under the Macedonian Emperors.</a:t>
            </a:r>
          </a:p>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55E622-B2CE-4FAA-90D5-A7E57BE7F4C1}" type="slidenum">
              <a:rPr lang="en-US" sz="1200" smtClean="0"/>
              <a:pPr eaLnBrk="1" hangingPunct="1"/>
              <a:t>20</a:t>
            </a:fld>
            <a:endParaRPr lang="en-US" sz="12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F7F66B6-89A9-4A68-923F-67FF693E7DC5}" type="slidenum">
              <a:rPr lang="en-US" sz="1200" smtClean="0"/>
              <a:pPr eaLnBrk="1" hangingPunct="1"/>
              <a:t>21</a:t>
            </a:fld>
            <a:endParaRPr lang="en-US"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New Roman" pitchFamily="18"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3C6F3BA-3BBF-406E-B1BE-BF4F198B8638}" type="slidenum">
              <a:rPr lang="en-US" sz="1200" smtClean="0"/>
              <a:pPr eaLnBrk="1" hangingPunct="1"/>
              <a:t>3</a:t>
            </a:fld>
            <a:endParaRPr lang="en-US"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18" charset="0"/>
            </a:endParaRP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B63B12F-15E2-46B1-8031-3DA657EB8375}" type="slidenum">
              <a:rPr lang="en-US" sz="1200" smtClean="0"/>
              <a:pPr eaLnBrk="1" hangingPunct="1"/>
              <a:t>4</a:t>
            </a:fld>
            <a:endParaRPr lang="en-US" sz="12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Times New Roman" pitchFamily="18" charset="0"/>
              </a:rPr>
              <a:t>This Early Christian sculpture is the sarcophagus of Junius Bassus. It draws many influences from Christian and Roman styles. On the front it depicts ten biblical scenes. For example one scene portrays Jesus as a teacher. In the frame in the top center, Jesus is depicted as standing on the Roman sun god in order to show his power over the universe. Other Christian influence included the scene of Adam and Eve. Also, the sculpture is only engraved on three sides as opposed to the Roman four. Roman influences also include the 12 columns and few arches that separate the sciences. The people are also carved in a very Roman style. </a:t>
            </a:r>
          </a:p>
          <a:p>
            <a:r>
              <a:rPr lang="en-US" b="1" i="1" smtClean="0">
                <a:latin typeface="Times New Roman" pitchFamily="18" charset="0"/>
              </a:rPr>
              <a:t> </a:t>
            </a:r>
            <a:endParaRPr lang="en-US" smtClean="0">
              <a:latin typeface="Times New Roman" pitchFamily="18" charset="0"/>
            </a:endParaRPr>
          </a:p>
          <a:p>
            <a:endParaRPr lang="en-US" smtClean="0">
              <a:latin typeface="Times New Roman" pitchFamily="18" charset="0"/>
            </a:endParaRP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B64B06D-2463-4C0B-A05A-5A0FB8F9B403}" type="slidenum">
              <a:rPr lang="en-US" sz="1200" smtClean="0"/>
              <a:pPr eaLnBrk="1" hangingPunct="1"/>
              <a:t>5</a:t>
            </a:fld>
            <a:endParaRPr lang="en-US" sz="12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New Roman" pitchFamily="18" charset="0"/>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D38B27D-B37C-485C-927C-97668E9A7109}" type="slidenum">
              <a:rPr lang="en-US" sz="1200" smtClean="0"/>
              <a:pPr eaLnBrk="1" hangingPunct="1"/>
              <a:t>6</a:t>
            </a:fld>
            <a:endParaRPr lang="en-US" sz="12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8035926-7EDD-4E91-9DCA-A73390B5E04F}" type="slidenum">
              <a:rPr lang="en-US" sz="1200" smtClean="0"/>
              <a:pPr eaLnBrk="1" hangingPunct="1"/>
              <a:t>7</a:t>
            </a:fld>
            <a:endParaRPr lang="en-US" sz="1200"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800" smtClean="0">
                <a:latin typeface="Arial" charset="0"/>
                <a:cs typeface="Arial" charset="0"/>
              </a:rPr>
              <a:t>Interior of </a:t>
            </a:r>
            <a:br>
              <a:rPr lang="en-US" sz="800" smtClean="0">
                <a:latin typeface="Arial" charset="0"/>
                <a:cs typeface="Arial" charset="0"/>
              </a:rPr>
            </a:br>
            <a:r>
              <a:rPr lang="en-US" sz="800" b="1" smtClean="0">
                <a:latin typeface="Arial" charset="0"/>
                <a:cs typeface="Arial" charset="0"/>
              </a:rPr>
              <a:t>Santa Costanza</a:t>
            </a:r>
            <a:r>
              <a:rPr lang="en-US" sz="800" smtClean="0">
                <a:latin typeface="Arial" charset="0"/>
                <a:cs typeface="Arial" charset="0"/>
              </a:rPr>
              <a:t>, </a:t>
            </a:r>
            <a:br>
              <a:rPr lang="en-US" sz="800" smtClean="0">
                <a:latin typeface="Arial" charset="0"/>
                <a:cs typeface="Arial" charset="0"/>
              </a:rPr>
            </a:br>
            <a:r>
              <a:rPr lang="en-US" sz="800" smtClean="0">
                <a:latin typeface="Arial" charset="0"/>
                <a:cs typeface="Arial" charset="0"/>
              </a:rPr>
              <a:t>Rome, Italy, ca. 337–351</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1719497-769F-43AF-9920-647C847460FF}" type="slidenum">
              <a:rPr lang="en-US" sz="1200" smtClean="0"/>
              <a:pPr eaLnBrk="1" hangingPunct="1"/>
              <a:t>8</a:t>
            </a:fld>
            <a:endParaRPr lang="en-US" sz="1200"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solidFill>
                  <a:srgbClr val="0000FF"/>
                </a:solidFill>
                <a:latin typeface="High Tower Text" pitchFamily="18" charset="0"/>
              </a:rPr>
              <a:t>It was built within the first half of the 5</a:t>
            </a:r>
            <a:r>
              <a:rPr lang="en-US" baseline="30000" smtClean="0">
                <a:solidFill>
                  <a:srgbClr val="0000FF"/>
                </a:solidFill>
                <a:latin typeface="High Tower Text" pitchFamily="18" charset="0"/>
              </a:rPr>
              <a:t>th</a:t>
            </a:r>
            <a:r>
              <a:rPr lang="en-US" smtClean="0">
                <a:solidFill>
                  <a:srgbClr val="0000FF"/>
                </a:solidFill>
                <a:latin typeface="High Tower Text" pitchFamily="18" charset="0"/>
              </a:rPr>
              <a:t> century by Galla Placidia. It is the oldest and the richest of mosaics monument of Ravenna.</a:t>
            </a:r>
            <a:r>
              <a:rPr lang="en-US" smtClean="0">
                <a:latin typeface="Times New Roman" pitchFamily="18" charset="0"/>
              </a:rPr>
              <a:t> </a:t>
            </a:r>
          </a:p>
          <a:p>
            <a:pPr eaLnBrk="1" hangingPunct="1"/>
            <a:r>
              <a:rPr lang="en-US" smtClean="0">
                <a:solidFill>
                  <a:srgbClr val="0000FF"/>
                </a:solidFill>
                <a:latin typeface="High Tower Text" pitchFamily="18" charset="0"/>
              </a:rPr>
              <a:t>The plan is of a Latin cross and the construction is all of brickwork.</a:t>
            </a:r>
            <a:r>
              <a:rPr lang="en-US" smtClean="0">
                <a:latin typeface="Times New Roman" pitchFamily="18" charset="0"/>
              </a:rPr>
              <a:t> </a:t>
            </a:r>
          </a:p>
          <a:p>
            <a:pPr eaLnBrk="1" hangingPunct="1"/>
            <a:r>
              <a:rPr lang="en-US" smtClean="0">
                <a:solidFill>
                  <a:srgbClr val="0000FF"/>
                </a:solidFill>
                <a:latin typeface="High Tower Text" pitchFamily="18" charset="0"/>
              </a:rPr>
              <a:t>Inside the mosaic covering staarts off from the bottom of the barrel-vaults of the four limbs and cover all the high part of the building.</a:t>
            </a:r>
            <a:endParaRPr lang="en-US" smtClean="0">
              <a:latin typeface="Times New Roman" pitchFamily="18" charset="0"/>
            </a:endParaRPr>
          </a:p>
          <a:p>
            <a:pPr eaLnBrk="1" hangingPunct="1"/>
            <a:endParaRPr lang="en-US"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49E4B3B-BDE7-4BB9-BE5E-370804F0CA7C}" type="slidenum">
              <a:rPr lang="en-US" sz="1200" smtClean="0"/>
              <a:pPr eaLnBrk="1" hangingPunct="1"/>
              <a:t>9</a:t>
            </a:fld>
            <a:endParaRPr lang="en-US" sz="1200"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From the early part of the fifth century the "capital" of the Roman Empire in the West was not at Rome, but at Ravenna in northeastern Italy. The emperor Honorius moved his court from Rome to Ravenna in AD 410 in order to escape the siege of Alaric and the Visigoths. Galla Placidia (388-450), the sister of Honorius, was abducted by the Visigothic king, whom she married. After his death she married a Roman nobleman and their son was the emperor Valentinian III. She played a leading role in the political maneuvering of the day.</a:t>
            </a:r>
            <a:br>
              <a:rPr lang="en-US" smtClean="0">
                <a:latin typeface="Arial" charset="0"/>
              </a:rPr>
            </a:br>
            <a:r>
              <a:rPr lang="en-US" smtClean="0">
                <a:latin typeface="Times New Roman" pitchFamily="18" charset="0"/>
              </a:rPr>
              <a:t/>
            </a:r>
            <a:br>
              <a:rPr lang="en-US" smtClean="0">
                <a:latin typeface="Times New Roman" pitchFamily="18" charset="0"/>
              </a:rPr>
            </a:br>
            <a:endParaRPr lang="en-US"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D54AE04-456E-4FA8-970E-182A596BD392}" type="slidenum">
              <a:rPr lang="en-US" sz="1200" smtClean="0"/>
              <a:pPr eaLnBrk="1" hangingPunct="1"/>
              <a:t>10</a:t>
            </a:fld>
            <a:endParaRPr lang="en-US" sz="1200"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cs typeface="Arial" charset="0"/>
              </a:rPr>
              <a:t>Miracle of the loaves and fishes, mosaic from top register of nave wall (above clerestory windows) of Sant'Apollinare Nuovo, Ravenna, Italy, ca. 504. </a:t>
            </a:r>
          </a:p>
          <a:p>
            <a:pPr eaLnBrk="1" hangingPunct="1"/>
            <a:r>
              <a:rPr lang="en-US" smtClean="0">
                <a:latin typeface="Times New Roman" pitchFamily="18" charset="0"/>
              </a:rPr>
              <a:t>Note purple &amp; gold robes, cross- inscribed nimbus (halo), beardless Jesus </a:t>
            </a:r>
          </a:p>
          <a:p>
            <a:r>
              <a:rPr lang="en-US" smtClean="0">
                <a:latin typeface="Times New Roman" pitchFamily="18" charset="0"/>
              </a:rPr>
              <a:t>The central figure of the mosaic is Justinian the Byzantine emperor. This mosaic utilizes many devices that portray Justinian as a majestic figure. First, Justinian is portrayed with gold and purple robes and has a halo around him. He also has a young, youthful face like Christ. These are features that we normally associate with Christ so the artist is trying to render him as almost a Christ figure. There is also a hierarchy of layers in this piece as Justinian is the top most layer in the mosaic. The next layer is made up of clergy men and then Justinian’s guard. Justinian is also ornamented with jewelry and crown which denote that he is a political leader as well. The artist is using these techniques to show that Justinian is a majestic ruler because they are portraying a Christ figure and a political figure, suggesting that Justinian is both the religious and political head of state.</a:t>
            </a:r>
          </a:p>
          <a:p>
            <a:r>
              <a:rPr lang="en-US" smtClean="0">
                <a:latin typeface="Times New Roman" pitchFamily="18" charset="0"/>
              </a:rPr>
              <a:t> </a:t>
            </a:r>
          </a:p>
          <a:p>
            <a:pPr eaLnBrk="1" hangingPunct="1"/>
            <a:endParaRPr 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3CE1AF-528E-4220-84F6-8707CBCFDF05}" type="datetimeFigureOut">
              <a:rPr lang="en-US" smtClean="0"/>
              <a:t>4/26/2015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B3772D-63D2-4A48-9A7B-5C967A5B095E}" type="slidenum">
              <a:rPr lang="en-US" smtClean="0"/>
              <a:t>‹#›</a:t>
            </a:fld>
            <a:endParaRPr lang="en-US"/>
          </a:p>
        </p:txBody>
      </p:sp>
    </p:spTree>
    <p:extLst>
      <p:ext uri="{BB962C8B-B14F-4D97-AF65-F5344CB8AC3E}">
        <p14:creationId xmlns:p14="http://schemas.microsoft.com/office/powerpoint/2010/main" val="936496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3CE1AF-528E-4220-84F6-8707CBCFDF05}" type="datetimeFigureOut">
              <a:rPr lang="en-US" smtClean="0"/>
              <a:t>4/26/2015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B3772D-63D2-4A48-9A7B-5C967A5B095E}" type="slidenum">
              <a:rPr lang="en-US" smtClean="0"/>
              <a:t>‹#›</a:t>
            </a:fld>
            <a:endParaRPr lang="en-US"/>
          </a:p>
        </p:txBody>
      </p:sp>
    </p:spTree>
    <p:extLst>
      <p:ext uri="{BB962C8B-B14F-4D97-AF65-F5344CB8AC3E}">
        <p14:creationId xmlns:p14="http://schemas.microsoft.com/office/powerpoint/2010/main" val="2231995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3CE1AF-528E-4220-84F6-8707CBCFDF05}" type="datetimeFigureOut">
              <a:rPr lang="en-US" smtClean="0"/>
              <a:t>4/26/2015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B3772D-63D2-4A48-9A7B-5C967A5B095E}" type="slidenum">
              <a:rPr lang="en-US" smtClean="0"/>
              <a:t>‹#›</a:t>
            </a:fld>
            <a:endParaRPr lang="en-US"/>
          </a:p>
        </p:txBody>
      </p:sp>
    </p:spTree>
    <p:extLst>
      <p:ext uri="{BB962C8B-B14F-4D97-AF65-F5344CB8AC3E}">
        <p14:creationId xmlns:p14="http://schemas.microsoft.com/office/powerpoint/2010/main" val="3923749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7AE58B-7E11-44BA-B938-26C145961E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1525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F3E50D-1225-4D0A-865C-C2B2154B0A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6682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EBEC07-C9FF-402A-85DA-5EF50482B9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6875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2CB889-51FC-4EA0-AAA8-C31961DE63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37300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9BF581-2B11-4075-955B-596EE24DE8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5615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253774-FDBB-4532-9921-792F742008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6470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91249FF-835A-4A3B-8977-8EBD8FAEEE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7579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0908A1-12B7-4B3E-B773-708FB4B7EE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2295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3CE1AF-528E-4220-84F6-8707CBCFDF05}" type="datetimeFigureOut">
              <a:rPr lang="en-US" smtClean="0"/>
              <a:t>4/26/2015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B3772D-63D2-4A48-9A7B-5C967A5B095E}" type="slidenum">
              <a:rPr lang="en-US" smtClean="0"/>
              <a:t>‹#›</a:t>
            </a:fld>
            <a:endParaRPr lang="en-US"/>
          </a:p>
        </p:txBody>
      </p:sp>
    </p:spTree>
    <p:extLst>
      <p:ext uri="{BB962C8B-B14F-4D97-AF65-F5344CB8AC3E}">
        <p14:creationId xmlns:p14="http://schemas.microsoft.com/office/powerpoint/2010/main" val="36279932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CFEDEB-9CC9-4852-A2D2-6D1F06283D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5126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76C511-F446-4313-959A-7ED79BF5E4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9680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C0739E-B408-4DF3-BD30-AC891E0D66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63596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7AE58B-7E11-44BA-B938-26C145961E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19101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F3E50D-1225-4D0A-865C-C2B2154B0A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43731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EBEC07-C9FF-402A-85DA-5EF50482B9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8869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2CB889-51FC-4EA0-AAA8-C31961DE63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8059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9BF581-2B11-4075-955B-596EE24DE8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930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253774-FDBB-4532-9921-792F742008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288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91249FF-835A-4A3B-8977-8EBD8FAEEE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25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3CE1AF-528E-4220-84F6-8707CBCFDF05}" type="datetimeFigureOut">
              <a:rPr lang="en-US" smtClean="0"/>
              <a:t>4/26/2015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B3772D-63D2-4A48-9A7B-5C967A5B095E}" type="slidenum">
              <a:rPr lang="en-US" smtClean="0"/>
              <a:t>‹#›</a:t>
            </a:fld>
            <a:endParaRPr lang="en-US"/>
          </a:p>
        </p:txBody>
      </p:sp>
    </p:spTree>
    <p:extLst>
      <p:ext uri="{BB962C8B-B14F-4D97-AF65-F5344CB8AC3E}">
        <p14:creationId xmlns:p14="http://schemas.microsoft.com/office/powerpoint/2010/main" val="35264024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0908A1-12B7-4B3E-B773-708FB4B7EE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56050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CFEDEB-9CC9-4852-A2D2-6D1F06283D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4856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76C511-F446-4313-959A-7ED79BF5E4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01688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C0739E-B408-4DF3-BD30-AC891E0D66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6130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93CE1AF-528E-4220-84F6-8707CBCFDF05}" type="datetimeFigureOut">
              <a:rPr lang="en-US" smtClean="0"/>
              <a:t>4/26/2015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B3772D-63D2-4A48-9A7B-5C967A5B095E}" type="slidenum">
              <a:rPr lang="en-US" smtClean="0"/>
              <a:t>‹#›</a:t>
            </a:fld>
            <a:endParaRPr lang="en-US"/>
          </a:p>
        </p:txBody>
      </p:sp>
    </p:spTree>
    <p:extLst>
      <p:ext uri="{BB962C8B-B14F-4D97-AF65-F5344CB8AC3E}">
        <p14:creationId xmlns:p14="http://schemas.microsoft.com/office/powerpoint/2010/main" val="2585167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3CE1AF-528E-4220-84F6-8707CBCFDF05}" type="datetimeFigureOut">
              <a:rPr lang="en-US" smtClean="0"/>
              <a:t>4/26/2015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B3772D-63D2-4A48-9A7B-5C967A5B095E}" type="slidenum">
              <a:rPr lang="en-US" smtClean="0"/>
              <a:t>‹#›</a:t>
            </a:fld>
            <a:endParaRPr lang="en-US"/>
          </a:p>
        </p:txBody>
      </p:sp>
    </p:spTree>
    <p:extLst>
      <p:ext uri="{BB962C8B-B14F-4D97-AF65-F5344CB8AC3E}">
        <p14:creationId xmlns:p14="http://schemas.microsoft.com/office/powerpoint/2010/main" val="2437195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93CE1AF-528E-4220-84F6-8707CBCFDF05}" type="datetimeFigureOut">
              <a:rPr lang="en-US" smtClean="0"/>
              <a:t>4/26/2015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B3772D-63D2-4A48-9A7B-5C967A5B095E}" type="slidenum">
              <a:rPr lang="en-US" smtClean="0"/>
              <a:t>‹#›</a:t>
            </a:fld>
            <a:endParaRPr lang="en-US"/>
          </a:p>
        </p:txBody>
      </p:sp>
    </p:spTree>
    <p:extLst>
      <p:ext uri="{BB962C8B-B14F-4D97-AF65-F5344CB8AC3E}">
        <p14:creationId xmlns:p14="http://schemas.microsoft.com/office/powerpoint/2010/main" val="1961731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3CE1AF-528E-4220-84F6-8707CBCFDF05}" type="datetimeFigureOut">
              <a:rPr lang="en-US" smtClean="0"/>
              <a:t>4/26/2015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B3772D-63D2-4A48-9A7B-5C967A5B095E}" type="slidenum">
              <a:rPr lang="en-US" smtClean="0"/>
              <a:t>‹#›</a:t>
            </a:fld>
            <a:endParaRPr lang="en-US"/>
          </a:p>
        </p:txBody>
      </p:sp>
    </p:spTree>
    <p:extLst>
      <p:ext uri="{BB962C8B-B14F-4D97-AF65-F5344CB8AC3E}">
        <p14:creationId xmlns:p14="http://schemas.microsoft.com/office/powerpoint/2010/main" val="2376343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3CE1AF-528E-4220-84F6-8707CBCFDF05}" type="datetimeFigureOut">
              <a:rPr lang="en-US" smtClean="0"/>
              <a:t>4/26/2015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B3772D-63D2-4A48-9A7B-5C967A5B095E}" type="slidenum">
              <a:rPr lang="en-US" smtClean="0"/>
              <a:t>‹#›</a:t>
            </a:fld>
            <a:endParaRPr lang="en-US"/>
          </a:p>
        </p:txBody>
      </p:sp>
    </p:spTree>
    <p:extLst>
      <p:ext uri="{BB962C8B-B14F-4D97-AF65-F5344CB8AC3E}">
        <p14:creationId xmlns:p14="http://schemas.microsoft.com/office/powerpoint/2010/main" val="1898775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3CE1AF-528E-4220-84F6-8707CBCFDF05}" type="datetimeFigureOut">
              <a:rPr lang="en-US" smtClean="0"/>
              <a:t>4/26/2015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B3772D-63D2-4A48-9A7B-5C967A5B095E}" type="slidenum">
              <a:rPr lang="en-US" smtClean="0"/>
              <a:t>‹#›</a:t>
            </a:fld>
            <a:endParaRPr lang="en-US"/>
          </a:p>
        </p:txBody>
      </p:sp>
    </p:spTree>
    <p:extLst>
      <p:ext uri="{BB962C8B-B14F-4D97-AF65-F5344CB8AC3E}">
        <p14:creationId xmlns:p14="http://schemas.microsoft.com/office/powerpoint/2010/main" val="3404979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3CE1AF-528E-4220-84F6-8707CBCFDF05}" type="datetimeFigureOut">
              <a:rPr lang="en-US" smtClean="0"/>
              <a:t>4/26/2015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B3772D-63D2-4A48-9A7B-5C967A5B095E}" type="slidenum">
              <a:rPr lang="en-US" smtClean="0"/>
              <a:t>‹#›</a:t>
            </a:fld>
            <a:endParaRPr lang="en-US"/>
          </a:p>
        </p:txBody>
      </p:sp>
    </p:spTree>
    <p:extLst>
      <p:ext uri="{BB962C8B-B14F-4D97-AF65-F5344CB8AC3E}">
        <p14:creationId xmlns:p14="http://schemas.microsoft.com/office/powerpoint/2010/main" val="39521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333CC"/>
            </a:gs>
            <a:gs pos="100000">
              <a:srgbClr val="0F0F3E"/>
            </a:gs>
          </a:gsLst>
          <a:path path="rect">
            <a:fillToRect r="100000" b="10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F1BC209-789B-4784-B214-B61D2CD6FB4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559691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333CC"/>
            </a:gs>
            <a:gs pos="100000">
              <a:srgbClr val="0F0F3E"/>
            </a:gs>
          </a:gsLst>
          <a:path path="rect">
            <a:fillToRect r="100000" b="10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F1BC209-789B-4784-B214-B61D2CD6FB4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402915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33400"/>
            <a:ext cx="7772400" cy="1470025"/>
          </a:xfrm>
        </p:spPr>
        <p:txBody>
          <a:bodyPr/>
          <a:lstStyle/>
          <a:p>
            <a:r>
              <a:rPr lang="en-US" dirty="0" smtClean="0"/>
              <a:t>Late Antiquity - Byzantine Art</a:t>
            </a:r>
            <a:endParaRPr lang="en-US" dirty="0"/>
          </a:p>
        </p:txBody>
      </p:sp>
      <p:sp>
        <p:nvSpPr>
          <p:cNvPr id="3" name="Subtitle 2"/>
          <p:cNvSpPr>
            <a:spLocks noGrp="1"/>
          </p:cNvSpPr>
          <p:nvPr>
            <p:ph type="subTitle" idx="1"/>
          </p:nvPr>
        </p:nvSpPr>
        <p:spPr>
          <a:xfrm>
            <a:off x="1524000" y="1981200"/>
            <a:ext cx="6553200" cy="2362200"/>
          </a:xfrm>
          <a:solidFill>
            <a:srgbClr val="C00000"/>
          </a:solidFill>
        </p:spPr>
        <p:txBody>
          <a:bodyPr>
            <a:normAutofit/>
          </a:bodyPr>
          <a:lstStyle/>
          <a:p>
            <a:r>
              <a:rPr lang="en-US" sz="4000" dirty="0" smtClean="0"/>
              <a:t>Late Antiquity: 200 – 500 CE</a:t>
            </a:r>
          </a:p>
          <a:p>
            <a:r>
              <a:rPr lang="en-US" sz="4000" dirty="0" smtClean="0"/>
              <a:t>Byzantine:  500 - 1453</a:t>
            </a:r>
          </a:p>
          <a:p>
            <a:endParaRPr lang="en-US" sz="4000" dirty="0">
              <a:solidFill>
                <a:srgbClr val="FFFF00"/>
              </a:solidFill>
            </a:endParaRPr>
          </a:p>
        </p:txBody>
      </p:sp>
    </p:spTree>
    <p:extLst>
      <p:ext uri="{BB962C8B-B14F-4D97-AF65-F5344CB8AC3E}">
        <p14:creationId xmlns:p14="http://schemas.microsoft.com/office/powerpoint/2010/main" val="2858611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0"/>
            <a:ext cx="7239000" cy="544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5646738"/>
            <a:ext cx="9144000" cy="830262"/>
          </a:xfrm>
          <a:prstGeom prst="rect">
            <a:avLst/>
          </a:prstGeom>
          <a:noFill/>
        </p:spPr>
        <p:txBody>
          <a:bodyPr>
            <a:spAutoFit/>
          </a:bodyPr>
          <a:lstStyle/>
          <a:p>
            <a:pPr>
              <a:defRPr/>
            </a:pPr>
            <a:r>
              <a:rPr lang="en-US" dirty="0">
                <a:latin typeface="+mn-lt"/>
              </a:rPr>
              <a:t>Miracle of the loaves and fishes, </a:t>
            </a:r>
          </a:p>
          <a:p>
            <a:pPr>
              <a:defRPr/>
            </a:pPr>
            <a:r>
              <a:rPr lang="en-US" dirty="0">
                <a:latin typeface="+mn-lt"/>
              </a:rPr>
              <a:t>mosaic from </a:t>
            </a:r>
            <a:r>
              <a:rPr lang="en-US" dirty="0" err="1">
                <a:latin typeface="+mn-lt"/>
              </a:rPr>
              <a:t>Sant</a:t>
            </a:r>
            <a:r>
              <a:rPr lang="en-US" dirty="0">
                <a:latin typeface="+mn-lt"/>
              </a:rPr>
              <a:t>’ </a:t>
            </a:r>
            <a:r>
              <a:rPr lang="en-US" dirty="0" err="1">
                <a:latin typeface="+mn-lt"/>
              </a:rPr>
              <a:t>Apollinare</a:t>
            </a:r>
            <a:r>
              <a:rPr lang="en-US" dirty="0">
                <a:latin typeface="+mn-lt"/>
              </a:rPr>
              <a:t> </a:t>
            </a:r>
            <a:r>
              <a:rPr lang="en-US" dirty="0" err="1">
                <a:latin typeface="+mn-lt"/>
              </a:rPr>
              <a:t>Nuovo</a:t>
            </a:r>
            <a:endParaRPr lang="en-US" dirty="0">
              <a:latin typeface="+mn-lt"/>
            </a:endParaRPr>
          </a:p>
        </p:txBody>
      </p:sp>
    </p:spTree>
    <p:extLst>
      <p:ext uri="{BB962C8B-B14F-4D97-AF65-F5344CB8AC3E}">
        <p14:creationId xmlns:p14="http://schemas.microsoft.com/office/powerpoint/2010/main" val="3075073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AutoShape 3" descr="Panel from an ivory casket: the Crucifixion of Christ"/>
          <p:cNvSpPr>
            <a:spLocks noChangeAspect="1" noChangeArrowheads="1"/>
          </p:cNvSpPr>
          <p:nvPr/>
        </p:nvSpPr>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67587" name="Picture 4" descr="ivory crucificion"/>
          <p:cNvPicPr>
            <a:picLocks noChangeAspect="1" noChangeArrowheads="1"/>
          </p:cNvPicPr>
          <p:nvPr/>
        </p:nvPicPr>
        <p:blipFill>
          <a:blip r:embed="rId3">
            <a:extLst>
              <a:ext uri="{28A0092B-C50C-407E-A947-70E740481C1C}">
                <a14:useLocalDpi xmlns:a14="http://schemas.microsoft.com/office/drawing/2010/main" val="0"/>
              </a:ext>
            </a:extLst>
          </a:blip>
          <a:srcRect l="2000" t="14000" r="2000" b="14000"/>
          <a:stretch>
            <a:fillRect/>
          </a:stretch>
        </p:blipFill>
        <p:spPr bwMode="auto">
          <a:xfrm>
            <a:off x="838200" y="12192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Rectangle 5"/>
          <p:cNvSpPr>
            <a:spLocks noGrp="1" noChangeArrowheads="1"/>
          </p:cNvSpPr>
          <p:nvPr>
            <p:ph type="title" idx="4294967295"/>
          </p:nvPr>
        </p:nvSpPr>
        <p:spPr>
          <a:xfrm>
            <a:off x="0" y="228600"/>
            <a:ext cx="8686800" cy="1143000"/>
          </a:xfrm>
        </p:spPr>
        <p:txBody>
          <a:bodyPr>
            <a:normAutofit fontScale="90000"/>
          </a:bodyPr>
          <a:lstStyle/>
          <a:p>
            <a:pPr algn="ctr" eaLnBrk="1" hangingPunct="1">
              <a:defRPr/>
            </a:pPr>
            <a:r>
              <a:rPr lang="en-US" sz="2800" b="1" dirty="0" smtClean="0">
                <a:solidFill>
                  <a:schemeClr val="tx1"/>
                </a:solidFill>
                <a:latin typeface="+mn-lt"/>
              </a:rPr>
              <a:t>Suicide of Judas and Crucifixion of Christ</a:t>
            </a:r>
            <a:br>
              <a:rPr lang="en-US" sz="2800" b="1" dirty="0" smtClean="0">
                <a:solidFill>
                  <a:schemeClr val="tx1"/>
                </a:solidFill>
                <a:latin typeface="+mn-lt"/>
              </a:rPr>
            </a:br>
            <a:r>
              <a:rPr lang="en-US" sz="2800" b="1" dirty="0" smtClean="0">
                <a:solidFill>
                  <a:schemeClr val="tx1"/>
                </a:solidFill>
                <a:latin typeface="+mn-lt"/>
              </a:rPr>
              <a:t>ca. 420, Ivory</a:t>
            </a:r>
            <a:r>
              <a:rPr lang="en-US" sz="2800" b="1" dirty="0" smtClean="0">
                <a:solidFill>
                  <a:schemeClr val="tx1"/>
                </a:solidFill>
              </a:rPr>
              <a:t/>
            </a:r>
            <a:br>
              <a:rPr lang="en-US" sz="2800" b="1" dirty="0" smtClean="0">
                <a:solidFill>
                  <a:schemeClr val="tx1"/>
                </a:solidFill>
              </a:rPr>
            </a:br>
            <a:endParaRPr lang="en-US" sz="2800" b="1" dirty="0" smtClean="0">
              <a:solidFill>
                <a:schemeClr val="tx1"/>
              </a:solidFill>
            </a:endParaRPr>
          </a:p>
        </p:txBody>
      </p:sp>
    </p:spTree>
    <p:extLst>
      <p:ext uri="{BB962C8B-B14F-4D97-AF65-F5344CB8AC3E}">
        <p14:creationId xmlns:p14="http://schemas.microsoft.com/office/powerpoint/2010/main" val="427214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33400"/>
            <a:ext cx="7772400" cy="1470025"/>
          </a:xfrm>
        </p:spPr>
        <p:txBody>
          <a:bodyPr/>
          <a:lstStyle/>
          <a:p>
            <a:r>
              <a:rPr lang="en-US" dirty="0" smtClean="0"/>
              <a:t>Byzantine Art:  500-1453 CE</a:t>
            </a:r>
            <a:endParaRPr lang="en-US" dirty="0"/>
          </a:p>
        </p:txBody>
      </p:sp>
      <p:sp>
        <p:nvSpPr>
          <p:cNvPr id="3" name="Subtitle 2"/>
          <p:cNvSpPr>
            <a:spLocks noGrp="1"/>
          </p:cNvSpPr>
          <p:nvPr>
            <p:ph type="subTitle" idx="1"/>
          </p:nvPr>
        </p:nvSpPr>
        <p:spPr>
          <a:xfrm>
            <a:off x="762000" y="1981200"/>
            <a:ext cx="7315200" cy="2362200"/>
          </a:xfrm>
          <a:solidFill>
            <a:srgbClr val="C00000"/>
          </a:solidFill>
        </p:spPr>
        <p:txBody>
          <a:bodyPr>
            <a:normAutofit fontScale="92500" lnSpcReduction="20000"/>
          </a:bodyPr>
          <a:lstStyle/>
          <a:p>
            <a:r>
              <a:rPr lang="en-US" sz="4000" dirty="0" smtClean="0">
                <a:solidFill>
                  <a:srgbClr val="FFFF00"/>
                </a:solidFill>
              </a:rPr>
              <a:t>Early:  500-726</a:t>
            </a:r>
          </a:p>
          <a:p>
            <a:r>
              <a:rPr lang="en-US" sz="4000" dirty="0" smtClean="0">
                <a:solidFill>
                  <a:srgbClr val="FFFF00"/>
                </a:solidFill>
              </a:rPr>
              <a:t>Iconoclastic:  726-843</a:t>
            </a:r>
          </a:p>
          <a:p>
            <a:r>
              <a:rPr lang="en-US" sz="4000" dirty="0" smtClean="0">
                <a:solidFill>
                  <a:srgbClr val="FFFF00"/>
                </a:solidFill>
              </a:rPr>
              <a:t>Middle/High Byzantine:  843-1200</a:t>
            </a:r>
          </a:p>
          <a:p>
            <a:r>
              <a:rPr lang="en-US" sz="4000" dirty="0" smtClean="0">
                <a:solidFill>
                  <a:srgbClr val="FFFF00"/>
                </a:solidFill>
              </a:rPr>
              <a:t>Late Byzantine:  1204 - 1453</a:t>
            </a:r>
            <a:endParaRPr lang="en-US" sz="4000" dirty="0">
              <a:solidFill>
                <a:srgbClr val="FFFF00"/>
              </a:solidFill>
            </a:endParaRPr>
          </a:p>
        </p:txBody>
      </p:sp>
    </p:spTree>
    <p:extLst>
      <p:ext uri="{BB962C8B-B14F-4D97-AF65-F5344CB8AC3E}">
        <p14:creationId xmlns:p14="http://schemas.microsoft.com/office/powerpoint/2010/main" val="1457839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38" y="869950"/>
            <a:ext cx="386715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275" y="479425"/>
            <a:ext cx="2562225"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3"/>
          <p:cNvSpPr txBox="1">
            <a:spLocks noChangeArrowheads="1"/>
          </p:cNvSpPr>
          <p:nvPr/>
        </p:nvSpPr>
        <p:spPr bwMode="auto">
          <a:xfrm>
            <a:off x="762000" y="317500"/>
            <a:ext cx="708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en-US" sz="3200" u="sng">
                <a:solidFill>
                  <a:srgbClr val="FFFF00"/>
                </a:solidFill>
                <a:latin typeface="Arial" charset="0"/>
                <a:cs typeface="Arial" charset="0"/>
              </a:rPr>
              <a:t>Pendentive</a:t>
            </a:r>
          </a:p>
        </p:txBody>
      </p:sp>
      <p:sp>
        <p:nvSpPr>
          <p:cNvPr id="7173" name="TextBox 4"/>
          <p:cNvSpPr txBox="1">
            <a:spLocks noChangeArrowheads="1"/>
          </p:cNvSpPr>
          <p:nvPr/>
        </p:nvSpPr>
        <p:spPr bwMode="auto">
          <a:xfrm>
            <a:off x="952500" y="4872038"/>
            <a:ext cx="3352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en-US" b="1">
                <a:solidFill>
                  <a:srgbClr val="FFFF00"/>
                </a:solidFill>
                <a:latin typeface="Arial" charset="0"/>
                <a:cs typeface="Arial" charset="0"/>
              </a:rPr>
              <a:t>Interior View</a:t>
            </a:r>
          </a:p>
        </p:txBody>
      </p:sp>
      <p:sp>
        <p:nvSpPr>
          <p:cNvPr id="7174" name="TextBox 5"/>
          <p:cNvSpPr txBox="1">
            <a:spLocks noChangeArrowheads="1"/>
          </p:cNvSpPr>
          <p:nvPr/>
        </p:nvSpPr>
        <p:spPr bwMode="auto">
          <a:xfrm>
            <a:off x="5486400" y="4872038"/>
            <a:ext cx="3352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en-US">
                <a:solidFill>
                  <a:srgbClr val="FFFF00"/>
                </a:solidFill>
                <a:latin typeface="Arial" charset="0"/>
                <a:cs typeface="Arial" charset="0"/>
              </a:rPr>
              <a:t>Exterior View</a:t>
            </a:r>
          </a:p>
        </p:txBody>
      </p:sp>
    </p:spTree>
    <p:extLst>
      <p:ext uri="{BB962C8B-B14F-4D97-AF65-F5344CB8AC3E}">
        <p14:creationId xmlns:p14="http://schemas.microsoft.com/office/powerpoint/2010/main" val="1090192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agia Sophia from West"/>
          <p:cNvPicPr>
            <a:picLocks noChangeAspect="1" noChangeArrowheads="1"/>
          </p:cNvPicPr>
          <p:nvPr/>
        </p:nvPicPr>
        <p:blipFill>
          <a:blip r:embed="rId3">
            <a:extLst>
              <a:ext uri="{28A0092B-C50C-407E-A947-70E740481C1C}">
                <a14:useLocalDpi xmlns:a14="http://schemas.microsoft.com/office/drawing/2010/main" val="0"/>
              </a:ext>
            </a:extLst>
          </a:blip>
          <a:srcRect l="5072" r="7971" b="4085"/>
          <a:stretch>
            <a:fillRect/>
          </a:stretch>
        </p:blipFill>
        <p:spPr bwMode="auto">
          <a:xfrm>
            <a:off x="4419600" y="1524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title" idx="4294967295"/>
          </p:nvPr>
        </p:nvSpPr>
        <p:spPr>
          <a:xfrm>
            <a:off x="228600" y="914400"/>
            <a:ext cx="4097338" cy="1905000"/>
          </a:xfrm>
        </p:spPr>
        <p:txBody>
          <a:bodyPr/>
          <a:lstStyle/>
          <a:p>
            <a:pPr eaLnBrk="1" hangingPunct="1"/>
            <a:r>
              <a:rPr lang="en-US" sz="2400" b="1" smtClean="0">
                <a:solidFill>
                  <a:srgbClr val="FFFF00"/>
                </a:solidFill>
                <a:latin typeface="Arial" charset="0"/>
                <a:cs typeface="Arial" charset="0"/>
              </a:rPr>
              <a:t>Hagia Sophia</a:t>
            </a:r>
            <a:br>
              <a:rPr lang="en-US" sz="2400" b="1" smtClean="0">
                <a:solidFill>
                  <a:srgbClr val="FFFF00"/>
                </a:solidFill>
                <a:latin typeface="Arial" charset="0"/>
                <a:cs typeface="Arial" charset="0"/>
              </a:rPr>
            </a:br>
            <a:r>
              <a:rPr lang="en-US" sz="2400" b="1" smtClean="0">
                <a:solidFill>
                  <a:srgbClr val="FFFF00"/>
                </a:solidFill>
                <a:latin typeface="Arial" charset="0"/>
                <a:cs typeface="Arial" charset="0"/>
              </a:rPr>
              <a:t> Constantinople (Istanbul), Turkey, 532–537. </a:t>
            </a:r>
            <a:br>
              <a:rPr lang="en-US" sz="2400" b="1" smtClean="0">
                <a:solidFill>
                  <a:srgbClr val="FFFF00"/>
                </a:solidFill>
                <a:latin typeface="Arial" charset="0"/>
                <a:cs typeface="Arial" charset="0"/>
              </a:rPr>
            </a:br>
            <a:endParaRPr lang="en-US" sz="2400" b="1" smtClean="0">
              <a:solidFill>
                <a:srgbClr val="FFFF00"/>
              </a:solidFill>
              <a:latin typeface="Arial" charset="0"/>
              <a:cs typeface="Arial" charset="0"/>
            </a:endParaRPr>
          </a:p>
        </p:txBody>
      </p:sp>
      <p:sp>
        <p:nvSpPr>
          <p:cNvPr id="10244" name="Rectangle 1"/>
          <p:cNvSpPr>
            <a:spLocks noChangeArrowheads="1"/>
          </p:cNvSpPr>
          <p:nvPr/>
        </p:nvSpPr>
        <p:spPr bwMode="auto">
          <a:xfrm>
            <a:off x="228600" y="3200400"/>
            <a:ext cx="8610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dirty="0">
                <a:solidFill>
                  <a:srgbClr val="FFFFFF"/>
                </a:solidFill>
                <a:latin typeface="Tahoma" pitchFamily="34" charset="0"/>
                <a:cs typeface="Tahoma" pitchFamily="34" charset="0"/>
              </a:rPr>
              <a:t>The building was the first domed building to have a </a:t>
            </a:r>
            <a:r>
              <a:rPr lang="en-US" b="1" u="sng" dirty="0">
                <a:solidFill>
                  <a:srgbClr val="FFFF00"/>
                </a:solidFill>
                <a:latin typeface="Tahoma" pitchFamily="34" charset="0"/>
                <a:cs typeface="Tahoma" pitchFamily="34" charset="0"/>
              </a:rPr>
              <a:t>circular dome on top of a square base</a:t>
            </a:r>
            <a:r>
              <a:rPr lang="en-US" dirty="0">
                <a:solidFill>
                  <a:srgbClr val="FFFFFF"/>
                </a:solidFill>
                <a:latin typeface="Tahoma" pitchFamily="34" charset="0"/>
                <a:cs typeface="Tahoma" pitchFamily="34" charset="0"/>
              </a:rPr>
              <a:t>. The architects achieved this with </a:t>
            </a:r>
            <a:r>
              <a:rPr lang="en-US" b="1" u="sng" dirty="0">
                <a:solidFill>
                  <a:srgbClr val="FFFF00"/>
                </a:solidFill>
                <a:latin typeface="Tahoma" pitchFamily="34" charset="0"/>
                <a:cs typeface="Tahoma" pitchFamily="34" charset="0"/>
              </a:rPr>
              <a:t>the innovation of </a:t>
            </a:r>
            <a:r>
              <a:rPr lang="en-US" b="1" u="sng" dirty="0" err="1">
                <a:solidFill>
                  <a:srgbClr val="FFFF00"/>
                </a:solidFill>
                <a:latin typeface="Tahoma" pitchFamily="34" charset="0"/>
                <a:cs typeface="Tahoma" pitchFamily="34" charset="0"/>
              </a:rPr>
              <a:t>pendentive</a:t>
            </a:r>
            <a:r>
              <a:rPr lang="en-US" b="1" u="sng" dirty="0">
                <a:solidFill>
                  <a:srgbClr val="FFFF00"/>
                </a:solidFill>
                <a:latin typeface="Tahoma" pitchFamily="34" charset="0"/>
                <a:cs typeface="Tahoma" pitchFamily="34" charset="0"/>
              </a:rPr>
              <a:t> construction</a:t>
            </a:r>
            <a:r>
              <a:rPr lang="en-US" dirty="0">
                <a:solidFill>
                  <a:srgbClr val="FFFFFF"/>
                </a:solidFill>
                <a:latin typeface="Tahoma" pitchFamily="34" charset="0"/>
                <a:cs typeface="Tahoma" pitchFamily="34" charset="0"/>
              </a:rPr>
              <a:t>, in which triangular pieces were used to create a complete ring at the bottom of the dome’s base. It also took the </a:t>
            </a:r>
            <a:r>
              <a:rPr lang="en-US" b="1" u="sng" dirty="0">
                <a:solidFill>
                  <a:srgbClr val="FFFF00"/>
                </a:solidFill>
                <a:latin typeface="Tahoma" pitchFamily="34" charset="0"/>
                <a:cs typeface="Tahoma" pitchFamily="34" charset="0"/>
              </a:rPr>
              <a:t>use of light</a:t>
            </a:r>
            <a:r>
              <a:rPr lang="en-US" u="sng" dirty="0">
                <a:solidFill>
                  <a:srgbClr val="FFFFFF"/>
                </a:solidFill>
                <a:latin typeface="Tahoma" pitchFamily="34" charset="0"/>
                <a:cs typeface="Tahoma" pitchFamily="34" charset="0"/>
              </a:rPr>
              <a:t> </a:t>
            </a:r>
            <a:r>
              <a:rPr lang="en-US" dirty="0">
                <a:solidFill>
                  <a:srgbClr val="FFFFFF"/>
                </a:solidFill>
                <a:latin typeface="Tahoma" pitchFamily="34" charset="0"/>
                <a:cs typeface="Tahoma" pitchFamily="34" charset="0"/>
              </a:rPr>
              <a:t>to a new level with the </a:t>
            </a:r>
            <a:r>
              <a:rPr lang="en-US" b="1" u="sng" dirty="0">
                <a:solidFill>
                  <a:srgbClr val="FFFF00"/>
                </a:solidFill>
                <a:latin typeface="Tahoma" pitchFamily="34" charset="0"/>
                <a:cs typeface="Tahoma" pitchFamily="34" charset="0"/>
              </a:rPr>
              <a:t>ring of windows around the base </a:t>
            </a:r>
            <a:r>
              <a:rPr lang="en-US" dirty="0">
                <a:solidFill>
                  <a:srgbClr val="FFFFFF"/>
                </a:solidFill>
                <a:latin typeface="Tahoma" pitchFamily="34" charset="0"/>
                <a:cs typeface="Tahoma" pitchFamily="34" charset="0"/>
              </a:rPr>
              <a:t>of the central dome, making it appears as if it were support by light which is a symbol for god. This building is also one of the first examples of the </a:t>
            </a:r>
            <a:r>
              <a:rPr lang="en-US" b="1" u="sng" dirty="0">
                <a:solidFill>
                  <a:srgbClr val="FFFF00"/>
                </a:solidFill>
                <a:latin typeface="Tahoma" pitchFamily="34" charset="0"/>
                <a:cs typeface="Tahoma" pitchFamily="34" charset="0"/>
              </a:rPr>
              <a:t>combination of a central and basilica plan church </a:t>
            </a:r>
            <a:r>
              <a:rPr lang="en-US" dirty="0">
                <a:solidFill>
                  <a:srgbClr val="FFFFFF"/>
                </a:solidFill>
                <a:latin typeface="Tahoma" pitchFamily="34" charset="0"/>
                <a:cs typeface="Tahoma" pitchFamily="34" charset="0"/>
              </a:rPr>
              <a:t>as the central dome is surrounded by four equal wings form the Greek cross. </a:t>
            </a:r>
          </a:p>
        </p:txBody>
      </p:sp>
    </p:spTree>
    <p:extLst>
      <p:ext uri="{BB962C8B-B14F-4D97-AF65-F5344CB8AC3E}">
        <p14:creationId xmlns:p14="http://schemas.microsoft.com/office/powerpoint/2010/main" val="401841873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Justinian and Attendants San Vit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981200"/>
            <a:ext cx="7389124" cy="3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3"/>
          <p:cNvSpPr>
            <a:spLocks noGrp="1" noChangeArrowheads="1"/>
          </p:cNvSpPr>
          <p:nvPr>
            <p:ph type="title" idx="4294967295"/>
          </p:nvPr>
        </p:nvSpPr>
        <p:spPr>
          <a:xfrm>
            <a:off x="838200" y="5715000"/>
            <a:ext cx="7772400" cy="1143000"/>
          </a:xfrm>
        </p:spPr>
        <p:txBody>
          <a:bodyPr/>
          <a:lstStyle/>
          <a:p>
            <a:pPr eaLnBrk="1" hangingPunct="1"/>
            <a:r>
              <a:rPr lang="en-US" sz="3200" dirty="0" smtClean="0">
                <a:solidFill>
                  <a:srgbClr val="FFFF00"/>
                </a:solidFill>
                <a:latin typeface="Arial" charset="0"/>
                <a:cs typeface="Arial" charset="0"/>
              </a:rPr>
              <a:t>Detail of Justinian and Attendants </a:t>
            </a:r>
            <a:br>
              <a:rPr lang="en-US" sz="3200" dirty="0" smtClean="0">
                <a:solidFill>
                  <a:srgbClr val="FFFF00"/>
                </a:solidFill>
                <a:latin typeface="Arial" charset="0"/>
                <a:cs typeface="Arial" charset="0"/>
              </a:rPr>
            </a:br>
            <a:r>
              <a:rPr lang="en-US" sz="3200" dirty="0" smtClean="0">
                <a:solidFill>
                  <a:srgbClr val="FFFF00"/>
                </a:solidFill>
                <a:latin typeface="Arial" charset="0"/>
                <a:cs typeface="Arial" charset="0"/>
              </a:rPr>
              <a:t>San Vitale</a:t>
            </a:r>
          </a:p>
        </p:txBody>
      </p:sp>
      <p:pic>
        <p:nvPicPr>
          <p:cNvPr id="4" name="Picture 10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05057"/>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75961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Grp="1" noChangeArrowheads="1"/>
          </p:cNvSpPr>
          <p:nvPr>
            <p:ph type="title" idx="4294967295"/>
          </p:nvPr>
        </p:nvSpPr>
        <p:spPr>
          <a:xfrm>
            <a:off x="266700" y="4879975"/>
            <a:ext cx="6324600" cy="974725"/>
          </a:xfrm>
        </p:spPr>
        <p:txBody>
          <a:bodyPr/>
          <a:lstStyle/>
          <a:p>
            <a:pPr algn="l" eaLnBrk="1" hangingPunct="1"/>
            <a:r>
              <a:rPr lang="en-US" sz="1800" b="1" smtClean="0">
                <a:solidFill>
                  <a:srgbClr val="FFFF00"/>
                </a:solidFill>
                <a:latin typeface="Arial" charset="0"/>
                <a:cs typeface="Arial" charset="0"/>
              </a:rPr>
              <a:t>Saint Apollinaris amid sheep, apse mosaic, Sant'Apollinare in Classe, Ravenna, Italy, ca. 533–549</a:t>
            </a:r>
            <a:r>
              <a:rPr lang="en-US" sz="1800" b="1" smtClean="0">
                <a:solidFill>
                  <a:srgbClr val="996600"/>
                </a:solidFill>
                <a:latin typeface="Arial" charset="0"/>
                <a:cs typeface="Arial" charset="0"/>
              </a:rPr>
              <a:t>. </a:t>
            </a:r>
            <a:endParaRPr lang="en-US" sz="1800" b="1" smtClean="0">
              <a:solidFill>
                <a:srgbClr val="996600"/>
              </a:solidFill>
            </a:endParaRPr>
          </a:p>
        </p:txBody>
      </p:sp>
      <p:pic>
        <p:nvPicPr>
          <p:cNvPr id="2969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925" y="688975"/>
            <a:ext cx="3176588" cy="414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688975"/>
            <a:ext cx="4343400"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1"/>
          <p:cNvSpPr>
            <a:spLocks noChangeArrowheads="1"/>
          </p:cNvSpPr>
          <p:nvPr/>
        </p:nvSpPr>
        <p:spPr bwMode="auto">
          <a:xfrm>
            <a:off x="4152900" y="3922713"/>
            <a:ext cx="4876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solidFill>
                  <a:srgbClr val="FFFF00"/>
                </a:solidFill>
                <a:latin typeface="Tahoma" pitchFamily="34" charset="0"/>
                <a:cs typeface="Tahoma" pitchFamily="34" charset="0"/>
              </a:rPr>
              <a:t>Christ as the Good Shepard - 425 CE</a:t>
            </a:r>
            <a:br>
              <a:rPr lang="en-US" sz="1800">
                <a:solidFill>
                  <a:srgbClr val="FFFF00"/>
                </a:solidFill>
                <a:latin typeface="Tahoma" pitchFamily="34" charset="0"/>
                <a:cs typeface="Tahoma" pitchFamily="34" charset="0"/>
              </a:rPr>
            </a:br>
            <a:r>
              <a:rPr lang="en-US" sz="1800">
                <a:solidFill>
                  <a:srgbClr val="FFFF00"/>
                </a:solidFill>
                <a:latin typeface="Tahoma" pitchFamily="34" charset="0"/>
                <a:cs typeface="Tahoma" pitchFamily="34" charset="0"/>
              </a:rPr>
              <a:t>Mosaic</a:t>
            </a:r>
            <a:br>
              <a:rPr lang="en-US" sz="1800">
                <a:solidFill>
                  <a:srgbClr val="FFFF00"/>
                </a:solidFill>
                <a:latin typeface="Tahoma" pitchFamily="34" charset="0"/>
                <a:cs typeface="Tahoma" pitchFamily="34" charset="0"/>
              </a:rPr>
            </a:br>
            <a:r>
              <a:rPr lang="en-US" sz="1800">
                <a:solidFill>
                  <a:srgbClr val="FFFF00"/>
                </a:solidFill>
                <a:latin typeface="Tahoma" pitchFamily="34" charset="0"/>
                <a:cs typeface="Tahoma" pitchFamily="34" charset="0"/>
              </a:rPr>
              <a:t>Mausoleum of Galla Placidia, Ravenna,Italy</a:t>
            </a:r>
          </a:p>
        </p:txBody>
      </p:sp>
    </p:spTree>
    <p:extLst>
      <p:ext uri="{BB962C8B-B14F-4D97-AF65-F5344CB8AC3E}">
        <p14:creationId xmlns:p14="http://schemas.microsoft.com/office/powerpoint/2010/main" val="39096668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0"/>
            <a:ext cx="2435225" cy="670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2"/>
          <p:cNvSpPr txBox="1">
            <a:spLocks noChangeArrowheads="1"/>
          </p:cNvSpPr>
          <p:nvPr/>
        </p:nvSpPr>
        <p:spPr bwMode="auto">
          <a:xfrm>
            <a:off x="533400" y="2362200"/>
            <a:ext cx="41148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b="1">
                <a:solidFill>
                  <a:srgbClr val="FFFF00"/>
                </a:solidFill>
                <a:latin typeface="Arial" charset="0"/>
                <a:cs typeface="Arial" charset="0"/>
              </a:rPr>
              <a:t>Saint Michael the Archangel,</a:t>
            </a:r>
          </a:p>
          <a:p>
            <a:pPr eaLnBrk="1" hangingPunct="1"/>
            <a:r>
              <a:rPr lang="en-US" sz="2800" b="1">
                <a:solidFill>
                  <a:srgbClr val="FFFF00"/>
                </a:solidFill>
                <a:latin typeface="Arial" charset="0"/>
                <a:cs typeface="Arial" charset="0"/>
              </a:rPr>
              <a:t>Right leaf of a diptych, early sixth century, Ivory</a:t>
            </a:r>
          </a:p>
        </p:txBody>
      </p:sp>
    </p:spTree>
    <p:extLst>
      <p:ext uri="{BB962C8B-B14F-4D97-AF65-F5344CB8AC3E}">
        <p14:creationId xmlns:p14="http://schemas.microsoft.com/office/powerpoint/2010/main" val="1496998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painting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913" y="285750"/>
            <a:ext cx="42830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4"/>
          <p:cNvSpPr>
            <a:spLocks noGrp="1" noChangeArrowheads="1"/>
          </p:cNvSpPr>
          <p:nvPr>
            <p:ph type="title" idx="4294967295"/>
          </p:nvPr>
        </p:nvSpPr>
        <p:spPr>
          <a:xfrm>
            <a:off x="5715000" y="3124200"/>
            <a:ext cx="2743200" cy="1143000"/>
          </a:xfrm>
        </p:spPr>
        <p:txBody>
          <a:bodyPr/>
          <a:lstStyle/>
          <a:p>
            <a:pPr eaLnBrk="1" hangingPunct="1"/>
            <a:r>
              <a:rPr lang="en-US" sz="2400" b="1" i="1" smtClean="0">
                <a:solidFill>
                  <a:schemeClr val="hlink"/>
                </a:solidFill>
                <a:latin typeface="Arial" charset="0"/>
                <a:cs typeface="Arial" charset="0"/>
              </a:rPr>
              <a:t>Virgin (Theotokos) and Child between Saints Theodore and George</a:t>
            </a:r>
            <a:r>
              <a:rPr lang="en-US" sz="2400" smtClean="0">
                <a:solidFill>
                  <a:schemeClr val="hlink"/>
                </a:solidFill>
                <a:latin typeface="Arial" charset="0"/>
                <a:cs typeface="Arial" charset="0"/>
              </a:rPr>
              <a:t>, </a:t>
            </a:r>
            <a:br>
              <a:rPr lang="en-US" sz="2400" smtClean="0">
                <a:solidFill>
                  <a:schemeClr val="hlink"/>
                </a:solidFill>
                <a:latin typeface="Arial" charset="0"/>
                <a:cs typeface="Arial" charset="0"/>
              </a:rPr>
            </a:br>
            <a:r>
              <a:rPr lang="en-US" sz="2400" smtClean="0">
                <a:solidFill>
                  <a:schemeClr val="hlink"/>
                </a:solidFill>
                <a:latin typeface="Arial" charset="0"/>
                <a:cs typeface="Arial" charset="0"/>
              </a:rPr>
              <a:t>icon, </a:t>
            </a:r>
            <a:br>
              <a:rPr lang="en-US" sz="2400" smtClean="0">
                <a:solidFill>
                  <a:schemeClr val="hlink"/>
                </a:solidFill>
                <a:latin typeface="Arial" charset="0"/>
                <a:cs typeface="Arial" charset="0"/>
              </a:rPr>
            </a:br>
            <a:r>
              <a:rPr lang="en-US" sz="2400" smtClean="0">
                <a:solidFill>
                  <a:schemeClr val="hlink"/>
                </a:solidFill>
                <a:latin typeface="Arial" charset="0"/>
                <a:cs typeface="Arial" charset="0"/>
              </a:rPr>
              <a:t>sixth or early seventh century. Encaustic on wood, </a:t>
            </a:r>
            <a:br>
              <a:rPr lang="en-US" sz="2400" smtClean="0">
                <a:solidFill>
                  <a:schemeClr val="hlink"/>
                </a:solidFill>
                <a:latin typeface="Arial" charset="0"/>
                <a:cs typeface="Arial" charset="0"/>
              </a:rPr>
            </a:br>
            <a:r>
              <a:rPr lang="en-US" sz="2400" smtClean="0">
                <a:solidFill>
                  <a:schemeClr val="hlink"/>
                </a:solidFill>
                <a:latin typeface="Arial" charset="0"/>
                <a:cs typeface="Arial" charset="0"/>
              </a:rPr>
              <a:t>2' 3" x 1' 7 3/8". Monastery of Saint Catherine, </a:t>
            </a:r>
            <a:br>
              <a:rPr lang="en-US" sz="2400" smtClean="0">
                <a:solidFill>
                  <a:schemeClr val="hlink"/>
                </a:solidFill>
                <a:latin typeface="Arial" charset="0"/>
                <a:cs typeface="Arial" charset="0"/>
              </a:rPr>
            </a:br>
            <a:r>
              <a:rPr lang="en-US" sz="2400" smtClean="0">
                <a:solidFill>
                  <a:schemeClr val="hlink"/>
                </a:solidFill>
                <a:latin typeface="Arial" charset="0"/>
                <a:cs typeface="Arial" charset="0"/>
              </a:rPr>
              <a:t>Mount Sinai, Egypt</a:t>
            </a:r>
            <a:br>
              <a:rPr lang="en-US" sz="2400" smtClean="0">
                <a:solidFill>
                  <a:schemeClr val="hlink"/>
                </a:solidFill>
                <a:latin typeface="Arial" charset="0"/>
                <a:cs typeface="Arial" charset="0"/>
              </a:rPr>
            </a:br>
            <a:endParaRPr lang="en-US" sz="2400" smtClean="0">
              <a:solidFill>
                <a:schemeClr val="hlink"/>
              </a:solidFill>
            </a:endParaRPr>
          </a:p>
        </p:txBody>
      </p:sp>
    </p:spTree>
    <p:extLst>
      <p:ext uri="{BB962C8B-B14F-4D97-AF65-F5344CB8AC3E}">
        <p14:creationId xmlns:p14="http://schemas.microsoft.com/office/powerpoint/2010/main" val="3057078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oa32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98438"/>
            <a:ext cx="586740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4"/>
          <p:cNvSpPr>
            <a:spLocks noGrp="1" noChangeArrowheads="1"/>
          </p:cNvSpPr>
          <p:nvPr>
            <p:ph type="title" idx="4294967295"/>
          </p:nvPr>
        </p:nvSpPr>
        <p:spPr>
          <a:xfrm>
            <a:off x="0" y="5943600"/>
            <a:ext cx="9144000" cy="914400"/>
          </a:xfrm>
        </p:spPr>
        <p:txBody>
          <a:bodyPr/>
          <a:lstStyle/>
          <a:p>
            <a:pPr eaLnBrk="1" hangingPunct="1"/>
            <a:r>
              <a:rPr lang="en-US" sz="2400" i="1" smtClean="0">
                <a:solidFill>
                  <a:schemeClr val="hlink"/>
                </a:solidFill>
                <a:latin typeface="Arial" charset="0"/>
                <a:cs typeface="Arial" charset="0"/>
              </a:rPr>
              <a:t>Harbaville Triptych</a:t>
            </a:r>
            <a:r>
              <a:rPr lang="en-US" sz="2400" smtClean="0">
                <a:solidFill>
                  <a:schemeClr val="hlink"/>
                </a:solidFill>
                <a:latin typeface="Arial" charset="0"/>
                <a:cs typeface="Arial" charset="0"/>
              </a:rPr>
              <a:t>: </a:t>
            </a:r>
            <a:r>
              <a:rPr lang="en-US" sz="2400" i="1" smtClean="0">
                <a:solidFill>
                  <a:schemeClr val="hlink"/>
                </a:solidFill>
                <a:latin typeface="Arial" charset="0"/>
                <a:cs typeface="Arial" charset="0"/>
              </a:rPr>
              <a:t>Deisis and Saints</a:t>
            </a:r>
            <a:r>
              <a:rPr lang="en-US" sz="2400" smtClean="0">
                <a:solidFill>
                  <a:schemeClr val="hlink"/>
                </a:solidFill>
                <a:latin typeface="Arial" charset="0"/>
                <a:cs typeface="Arial" charset="0"/>
              </a:rPr>
              <a:t/>
            </a:r>
            <a:br>
              <a:rPr lang="en-US" sz="2400" smtClean="0">
                <a:solidFill>
                  <a:schemeClr val="hlink"/>
                </a:solidFill>
                <a:latin typeface="Arial" charset="0"/>
                <a:cs typeface="Arial" charset="0"/>
              </a:rPr>
            </a:br>
            <a:r>
              <a:rPr lang="en-US" sz="2400" smtClean="0">
                <a:solidFill>
                  <a:schemeClr val="hlink"/>
                </a:solidFill>
                <a:latin typeface="Arial" charset="0"/>
                <a:cs typeface="Arial" charset="0"/>
              </a:rPr>
              <a:t>Constantinople       Mid10th century</a:t>
            </a:r>
            <a:br>
              <a:rPr lang="en-US" sz="2400" smtClean="0">
                <a:solidFill>
                  <a:schemeClr val="hlink"/>
                </a:solidFill>
                <a:latin typeface="Arial" charset="0"/>
                <a:cs typeface="Arial" charset="0"/>
              </a:rPr>
            </a:br>
            <a:r>
              <a:rPr lang="en-US" sz="2400" smtClean="0">
                <a:solidFill>
                  <a:schemeClr val="hlink"/>
                </a:solidFill>
                <a:latin typeface="Arial" charset="0"/>
                <a:cs typeface="Arial" charset="0"/>
              </a:rPr>
              <a:t>lvory with traces of goldleaf</a:t>
            </a:r>
            <a:r>
              <a:rPr lang="en-US" sz="2800" smtClean="0">
                <a:solidFill>
                  <a:schemeClr val="hlink"/>
                </a:solidFill>
              </a:rPr>
              <a:t/>
            </a:r>
            <a:br>
              <a:rPr lang="en-US" sz="2800" smtClean="0">
                <a:solidFill>
                  <a:schemeClr val="hlink"/>
                </a:solidFill>
              </a:rPr>
            </a:br>
            <a:r>
              <a:rPr lang="en-US" sz="2800" smtClean="0">
                <a:solidFill>
                  <a:schemeClr val="hlink"/>
                </a:solidFill>
              </a:rPr>
              <a:t/>
            </a:r>
            <a:br>
              <a:rPr lang="en-US" sz="2800" smtClean="0">
                <a:solidFill>
                  <a:schemeClr val="hlink"/>
                </a:solidFill>
              </a:rPr>
            </a:br>
            <a:endParaRPr lang="en-US" sz="2800" smtClean="0">
              <a:solidFill>
                <a:schemeClr val="hlink"/>
              </a:solidFill>
            </a:endParaRPr>
          </a:p>
        </p:txBody>
      </p:sp>
    </p:spTree>
    <p:extLst>
      <p:ext uri="{BB962C8B-B14F-4D97-AF65-F5344CB8AC3E}">
        <p14:creationId xmlns:p14="http://schemas.microsoft.com/office/powerpoint/2010/main" val="1085785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028"/>
          <p:cNvSpPr>
            <a:spLocks noGrp="1" noChangeArrowheads="1"/>
          </p:cNvSpPr>
          <p:nvPr>
            <p:ph type="title" idx="4294967295"/>
          </p:nvPr>
        </p:nvSpPr>
        <p:spPr>
          <a:xfrm>
            <a:off x="676275" y="152400"/>
            <a:ext cx="7772400" cy="1600200"/>
          </a:xfrm>
        </p:spPr>
        <p:txBody>
          <a:bodyPr/>
          <a:lstStyle/>
          <a:p>
            <a:pPr algn="ctr" eaLnBrk="1" hangingPunct="1"/>
            <a:r>
              <a:rPr lang="en-US" sz="3600" b="1" smtClean="0"/>
              <a:t>Fresco. Dura Europos Synagogue, Syria</a:t>
            </a:r>
            <a:br>
              <a:rPr lang="en-US" sz="3600" b="1" smtClean="0"/>
            </a:br>
            <a:r>
              <a:rPr lang="en-US" sz="3600" b="1" smtClean="0"/>
              <a:t>245-256</a:t>
            </a:r>
            <a:endParaRPr lang="en-US" sz="3600" smtClean="0"/>
          </a:p>
        </p:txBody>
      </p:sp>
      <p:pic>
        <p:nvPicPr>
          <p:cNvPr id="13315" name="Picture 4"/>
          <p:cNvPicPr>
            <a:picLocks noChangeAspect="1" noChangeArrowheads="1"/>
          </p:cNvPicPr>
          <p:nvPr/>
        </p:nvPicPr>
        <p:blipFill>
          <a:blip r:embed="rId3">
            <a:extLst>
              <a:ext uri="{28A0092B-C50C-407E-A947-70E740481C1C}">
                <a14:useLocalDpi xmlns:a14="http://schemas.microsoft.com/office/drawing/2010/main" val="0"/>
              </a:ext>
            </a:extLst>
          </a:blip>
          <a:srcRect r="1755" b="4385"/>
          <a:stretch>
            <a:fillRect/>
          </a:stretch>
        </p:blipFill>
        <p:spPr bwMode="auto">
          <a:xfrm>
            <a:off x="-9525" y="1752600"/>
            <a:ext cx="91440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333659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263525" y="-20970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2227" name="Rectangle 5"/>
          <p:cNvSpPr>
            <a:spLocks noGrp="1" noChangeArrowheads="1"/>
          </p:cNvSpPr>
          <p:nvPr>
            <p:ph type="title" idx="4294967295"/>
          </p:nvPr>
        </p:nvSpPr>
        <p:spPr>
          <a:xfrm>
            <a:off x="228600" y="2209800"/>
            <a:ext cx="3124200" cy="1981200"/>
          </a:xfrm>
        </p:spPr>
        <p:txBody>
          <a:bodyPr/>
          <a:lstStyle/>
          <a:p>
            <a:pPr eaLnBrk="1" hangingPunct="1"/>
            <a:r>
              <a:rPr lang="en-US" sz="2400" smtClean="0">
                <a:solidFill>
                  <a:schemeClr val="hlink"/>
                </a:solidFill>
                <a:latin typeface="Arial" charset="0"/>
                <a:cs typeface="Arial" charset="0"/>
              </a:rPr>
              <a:t>David composing the psalms, folio 1 verso of the </a:t>
            </a:r>
            <a:r>
              <a:rPr lang="en-US" sz="2400" b="1" i="1" smtClean="0">
                <a:solidFill>
                  <a:schemeClr val="hlink"/>
                </a:solidFill>
                <a:latin typeface="Arial" charset="0"/>
                <a:cs typeface="Arial" charset="0"/>
              </a:rPr>
              <a:t>Paris Psalter</a:t>
            </a:r>
            <a:r>
              <a:rPr lang="en-US" sz="2400" i="1" smtClean="0">
                <a:solidFill>
                  <a:schemeClr val="hlink"/>
                </a:solidFill>
                <a:latin typeface="Arial" charset="0"/>
                <a:cs typeface="Arial" charset="0"/>
              </a:rPr>
              <a:t>,</a:t>
            </a:r>
            <a:r>
              <a:rPr lang="en-US" sz="2400" smtClean="0">
                <a:solidFill>
                  <a:schemeClr val="hlink"/>
                </a:solidFill>
                <a:latin typeface="Arial" charset="0"/>
                <a:cs typeface="Arial" charset="0"/>
              </a:rPr>
              <a:t> ca. 950-970. Tempera on vellum, 1' 2 1/8" x 10 1/4".</a:t>
            </a:r>
            <a:r>
              <a:rPr lang="en-US" sz="2800" smtClean="0">
                <a:solidFill>
                  <a:schemeClr val="hlink"/>
                </a:solidFill>
                <a:latin typeface="Arial" charset="0"/>
                <a:cs typeface="Arial" charset="0"/>
              </a:rPr>
              <a:t/>
            </a:r>
            <a:br>
              <a:rPr lang="en-US" sz="2800" smtClean="0">
                <a:solidFill>
                  <a:schemeClr val="hlink"/>
                </a:solidFill>
                <a:latin typeface="Arial" charset="0"/>
                <a:cs typeface="Arial" charset="0"/>
              </a:rPr>
            </a:br>
            <a:endParaRPr lang="en-US" sz="2800" smtClean="0">
              <a:solidFill>
                <a:schemeClr val="hlink"/>
              </a:solidFill>
              <a:latin typeface="Arial" charset="0"/>
              <a:cs typeface="Arial" charset="0"/>
            </a:endParaRPr>
          </a:p>
        </p:txBody>
      </p:sp>
      <p:pic>
        <p:nvPicPr>
          <p:cNvPr id="5222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609600"/>
            <a:ext cx="5240338"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745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descr="trin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
            <a:ext cx="4514850"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4"/>
          <p:cNvSpPr>
            <a:spLocks noGrp="1" noChangeArrowheads="1"/>
          </p:cNvSpPr>
          <p:nvPr>
            <p:ph type="title" idx="4294967295"/>
          </p:nvPr>
        </p:nvSpPr>
        <p:spPr>
          <a:xfrm>
            <a:off x="5791200" y="762000"/>
            <a:ext cx="3124200" cy="3200400"/>
          </a:xfrm>
        </p:spPr>
        <p:txBody>
          <a:bodyPr/>
          <a:lstStyle/>
          <a:p>
            <a:pPr eaLnBrk="1" hangingPunct="1"/>
            <a:r>
              <a:rPr lang="en-US" sz="2400" smtClean="0">
                <a:solidFill>
                  <a:schemeClr val="hlink"/>
                </a:solidFill>
                <a:latin typeface="Arial" charset="0"/>
                <a:cs typeface="Arial" charset="0"/>
              </a:rPr>
              <a:t>ANDREI RUBLYEV, </a:t>
            </a:r>
            <a:br>
              <a:rPr lang="en-US" sz="2400" smtClean="0">
                <a:solidFill>
                  <a:schemeClr val="hlink"/>
                </a:solidFill>
                <a:latin typeface="Arial" charset="0"/>
                <a:cs typeface="Arial" charset="0"/>
              </a:rPr>
            </a:br>
            <a:r>
              <a:rPr lang="en-US" sz="2400" smtClean="0">
                <a:solidFill>
                  <a:schemeClr val="hlink"/>
                </a:solidFill>
                <a:latin typeface="Arial" charset="0"/>
                <a:cs typeface="Arial" charset="0"/>
              </a:rPr>
              <a:t>Three angels </a:t>
            </a:r>
            <a:br>
              <a:rPr lang="en-US" sz="2400" smtClean="0">
                <a:solidFill>
                  <a:schemeClr val="hlink"/>
                </a:solidFill>
                <a:latin typeface="Arial" charset="0"/>
                <a:cs typeface="Arial" charset="0"/>
              </a:rPr>
            </a:br>
            <a:r>
              <a:rPr lang="en-US" sz="2400" smtClean="0">
                <a:solidFill>
                  <a:schemeClr val="hlink"/>
                </a:solidFill>
                <a:latin typeface="Arial" charset="0"/>
                <a:cs typeface="Arial" charset="0"/>
              </a:rPr>
              <a:t>(Old Testament Trinity), ca. 1410. </a:t>
            </a:r>
            <a:br>
              <a:rPr lang="en-US" sz="2400" smtClean="0">
                <a:solidFill>
                  <a:schemeClr val="hlink"/>
                </a:solidFill>
                <a:latin typeface="Arial" charset="0"/>
                <a:cs typeface="Arial" charset="0"/>
              </a:rPr>
            </a:br>
            <a:r>
              <a:rPr lang="en-US" sz="2400" smtClean="0">
                <a:solidFill>
                  <a:schemeClr val="hlink"/>
                </a:solidFill>
                <a:latin typeface="Arial" charset="0"/>
                <a:cs typeface="Arial" charset="0"/>
              </a:rPr>
              <a:t>Tempera on wood, </a:t>
            </a:r>
            <a:br>
              <a:rPr lang="en-US" sz="2400" smtClean="0">
                <a:solidFill>
                  <a:schemeClr val="hlink"/>
                </a:solidFill>
                <a:latin typeface="Arial" charset="0"/>
                <a:cs typeface="Arial" charset="0"/>
              </a:rPr>
            </a:br>
            <a:r>
              <a:rPr lang="en-US" sz="2400" smtClean="0">
                <a:solidFill>
                  <a:schemeClr val="hlink"/>
                </a:solidFill>
                <a:latin typeface="Arial" charset="0"/>
                <a:cs typeface="Arial" charset="0"/>
              </a:rPr>
              <a:t>4' 8" x 3' 9". Tretyakov Gallery, Moscow. </a:t>
            </a:r>
            <a:br>
              <a:rPr lang="en-US" sz="2400" smtClean="0">
                <a:solidFill>
                  <a:schemeClr val="hlink"/>
                </a:solidFill>
                <a:latin typeface="Arial" charset="0"/>
                <a:cs typeface="Arial" charset="0"/>
              </a:rPr>
            </a:br>
            <a:endParaRPr lang="en-US" sz="2400" smtClean="0">
              <a:solidFill>
                <a:schemeClr val="hlink"/>
              </a:solidFill>
              <a:latin typeface="Arial" charset="0"/>
              <a:cs typeface="Arial" charset="0"/>
            </a:endParaRPr>
          </a:p>
        </p:txBody>
      </p:sp>
      <p:sp>
        <p:nvSpPr>
          <p:cNvPr id="59396" name="Text Box 5"/>
          <p:cNvSpPr txBox="1">
            <a:spLocks noChangeArrowheads="1"/>
          </p:cNvSpPr>
          <p:nvPr/>
        </p:nvSpPr>
        <p:spPr bwMode="auto">
          <a:xfrm>
            <a:off x="5867400" y="3733800"/>
            <a:ext cx="29876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b="1">
                <a:solidFill>
                  <a:srgbClr val="FFFF00"/>
                </a:solidFill>
                <a:latin typeface="Arial" charset="0"/>
                <a:cs typeface="Arial" charset="0"/>
              </a:rPr>
              <a:t>Russian paintings usually had strong patterns, firm lines, and intense contrasting colors. </a:t>
            </a:r>
          </a:p>
          <a:p>
            <a:pPr eaLnBrk="1" hangingPunct="1"/>
            <a:endParaRPr lang="en-US" sz="1800">
              <a:solidFill>
                <a:srgbClr val="CC9900"/>
              </a:solidFill>
            </a:endParaRPr>
          </a:p>
        </p:txBody>
      </p:sp>
    </p:spTree>
    <p:extLst>
      <p:ext uri="{BB962C8B-B14F-4D97-AF65-F5344CB8AC3E}">
        <p14:creationId xmlns:p14="http://schemas.microsoft.com/office/powerpoint/2010/main" val="1598395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33400"/>
            <a:ext cx="7772400" cy="1470025"/>
          </a:xfrm>
        </p:spPr>
        <p:txBody>
          <a:bodyPr/>
          <a:lstStyle/>
          <a:p>
            <a:r>
              <a:rPr lang="en-US" dirty="0" smtClean="0"/>
              <a:t>EARLY MEDIEVAL – GOTHIC Art</a:t>
            </a:r>
            <a:endParaRPr lang="en-US" dirty="0"/>
          </a:p>
        </p:txBody>
      </p:sp>
      <p:sp>
        <p:nvSpPr>
          <p:cNvPr id="3" name="Subtitle 2"/>
          <p:cNvSpPr>
            <a:spLocks noGrp="1"/>
          </p:cNvSpPr>
          <p:nvPr>
            <p:ph type="subTitle" idx="1"/>
          </p:nvPr>
        </p:nvSpPr>
        <p:spPr>
          <a:xfrm>
            <a:off x="1524000" y="1981200"/>
            <a:ext cx="6553200" cy="2362200"/>
          </a:xfrm>
          <a:solidFill>
            <a:srgbClr val="C00000"/>
          </a:solidFill>
        </p:spPr>
        <p:txBody>
          <a:bodyPr>
            <a:normAutofit/>
          </a:bodyPr>
          <a:lstStyle/>
          <a:p>
            <a:r>
              <a:rPr lang="en-US" sz="4000" dirty="0" smtClean="0">
                <a:solidFill>
                  <a:srgbClr val="FFFF00"/>
                </a:solidFill>
              </a:rPr>
              <a:t>Early medieval:  450 – 1050</a:t>
            </a:r>
          </a:p>
          <a:p>
            <a:r>
              <a:rPr lang="en-US" sz="4000" dirty="0" smtClean="0">
                <a:solidFill>
                  <a:srgbClr val="FFFF00"/>
                </a:solidFill>
              </a:rPr>
              <a:t>Romanesque:  1050-1200</a:t>
            </a:r>
          </a:p>
          <a:p>
            <a:r>
              <a:rPr lang="en-US" sz="4000" dirty="0" smtClean="0">
                <a:solidFill>
                  <a:srgbClr val="FFFF00"/>
                </a:solidFill>
              </a:rPr>
              <a:t>Gothic:  11-40-1400</a:t>
            </a:r>
            <a:endParaRPr lang="en-US" sz="4000" dirty="0">
              <a:solidFill>
                <a:srgbClr val="FFFF00"/>
              </a:solidFill>
            </a:endParaRPr>
          </a:p>
        </p:txBody>
      </p:sp>
    </p:spTree>
    <p:extLst>
      <p:ext uri="{BB962C8B-B14F-4D97-AF65-F5344CB8AC3E}">
        <p14:creationId xmlns:p14="http://schemas.microsoft.com/office/powerpoint/2010/main" val="1177838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Hiberno</a:t>
            </a:r>
            <a:r>
              <a:rPr lang="en-US" dirty="0" smtClean="0"/>
              <a:t>-Saxon:  500-700 CE</a:t>
            </a:r>
            <a:endParaRPr lang="en-US" dirty="0"/>
          </a:p>
        </p:txBody>
      </p:sp>
      <p:pic>
        <p:nvPicPr>
          <p:cNvPr id="1026" name="Picture 2" descr="C:\Users\Kaaren\Desktop\Review Materials\review slides\middle ages\SH Purse 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76400"/>
            <a:ext cx="5456802" cy="2971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07364" y="4881438"/>
            <a:ext cx="4724400" cy="646331"/>
          </a:xfrm>
          <a:prstGeom prst="rect">
            <a:avLst/>
          </a:prstGeom>
          <a:noFill/>
        </p:spPr>
        <p:txBody>
          <a:bodyPr wrap="square" rtlCol="0">
            <a:spAutoFit/>
          </a:bodyPr>
          <a:lstStyle/>
          <a:p>
            <a:r>
              <a:rPr lang="en-US" sz="3600" b="1" dirty="0" smtClean="0"/>
              <a:t>Purse Cover – 600 CE</a:t>
            </a:r>
            <a:endParaRPr lang="en-US" sz="3600" b="1" dirty="0"/>
          </a:p>
        </p:txBody>
      </p:sp>
    </p:spTree>
    <p:extLst>
      <p:ext uri="{BB962C8B-B14F-4D97-AF65-F5344CB8AC3E}">
        <p14:creationId xmlns:p14="http://schemas.microsoft.com/office/powerpoint/2010/main" val="2505482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5657671"/>
            <a:ext cx="8915400" cy="646331"/>
          </a:xfrm>
          <a:prstGeom prst="rect">
            <a:avLst/>
          </a:prstGeom>
          <a:noFill/>
        </p:spPr>
        <p:txBody>
          <a:bodyPr wrap="square" rtlCol="0">
            <a:spAutoFit/>
          </a:bodyPr>
          <a:lstStyle/>
          <a:p>
            <a:r>
              <a:rPr lang="en-US" sz="3600" b="1" dirty="0" smtClean="0"/>
              <a:t>Saint </a:t>
            </a:r>
            <a:r>
              <a:rPr lang="en-US" sz="3600" b="1" dirty="0"/>
              <a:t>M</a:t>
            </a:r>
            <a:r>
              <a:rPr lang="en-US" sz="3600" b="1" dirty="0" smtClean="0"/>
              <a:t>athew- Book of </a:t>
            </a:r>
            <a:r>
              <a:rPr lang="en-US" sz="3600" b="1" dirty="0" err="1" smtClean="0"/>
              <a:t>Lindisfarne</a:t>
            </a:r>
            <a:r>
              <a:rPr lang="en-US" sz="3600" b="1" dirty="0" smtClean="0"/>
              <a:t> – 700 CE</a:t>
            </a:r>
            <a:endParaRPr lang="en-US" sz="3600" b="1" dirty="0"/>
          </a:p>
        </p:txBody>
      </p:sp>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008" y="304800"/>
            <a:ext cx="3962400" cy="531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094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07364" y="5715000"/>
            <a:ext cx="4724400" cy="646331"/>
          </a:xfrm>
          <a:prstGeom prst="rect">
            <a:avLst/>
          </a:prstGeom>
          <a:noFill/>
        </p:spPr>
        <p:txBody>
          <a:bodyPr wrap="square" rtlCol="0">
            <a:spAutoFit/>
          </a:bodyPr>
          <a:lstStyle/>
          <a:p>
            <a:r>
              <a:rPr lang="en-US" sz="3600" b="1" dirty="0" smtClean="0"/>
              <a:t>Book of </a:t>
            </a:r>
            <a:r>
              <a:rPr lang="en-US" sz="3600" b="1" dirty="0" err="1"/>
              <a:t>K</a:t>
            </a:r>
            <a:r>
              <a:rPr lang="en-US" sz="3600" b="1" dirty="0" err="1" smtClean="0"/>
              <a:t>ells</a:t>
            </a:r>
            <a:r>
              <a:rPr lang="en-US" sz="3600" b="1" dirty="0" smtClean="0"/>
              <a:t> – 800 CE</a:t>
            </a:r>
            <a:endParaRPr lang="en-US" sz="3600" b="1" dirty="0"/>
          </a:p>
        </p:txBody>
      </p:sp>
      <p:pic>
        <p:nvPicPr>
          <p:cNvPr id="4" name="Picture 4" descr="Chi-R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7364" y="169680"/>
            <a:ext cx="4038600" cy="5034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6787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6019800"/>
            <a:ext cx="5774064" cy="646331"/>
          </a:xfrm>
          <a:prstGeom prst="rect">
            <a:avLst/>
          </a:prstGeom>
          <a:noFill/>
        </p:spPr>
        <p:txBody>
          <a:bodyPr wrap="square" rtlCol="0">
            <a:spAutoFit/>
          </a:bodyPr>
          <a:lstStyle/>
          <a:p>
            <a:r>
              <a:rPr lang="en-US" sz="3600" b="1" dirty="0" smtClean="0"/>
              <a:t>Carolingian Ruler – 800 CE</a:t>
            </a:r>
            <a:endParaRPr lang="en-US" sz="3600" b="1" dirty="0"/>
          </a:p>
        </p:txBody>
      </p:sp>
      <p:pic>
        <p:nvPicPr>
          <p:cNvPr id="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1329" y="228600"/>
            <a:ext cx="3844271" cy="5485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5285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6142098"/>
            <a:ext cx="8534399" cy="646331"/>
          </a:xfrm>
          <a:prstGeom prst="rect">
            <a:avLst/>
          </a:prstGeom>
          <a:noFill/>
        </p:spPr>
        <p:txBody>
          <a:bodyPr wrap="square" rtlCol="0">
            <a:spAutoFit/>
          </a:bodyPr>
          <a:lstStyle/>
          <a:p>
            <a:r>
              <a:rPr lang="en-US" sz="3600" b="1" dirty="0" smtClean="0"/>
              <a:t>Carolingian – </a:t>
            </a:r>
            <a:r>
              <a:rPr lang="en-US" sz="3600" b="1" dirty="0" err="1" smtClean="0"/>
              <a:t>Ebbo</a:t>
            </a:r>
            <a:r>
              <a:rPr lang="en-US" sz="3600" b="1" dirty="0" smtClean="0"/>
              <a:t> Gospels- St. Mathew</a:t>
            </a:r>
            <a:endParaRPr lang="en-US" sz="3600" b="1" dirty="0"/>
          </a:p>
        </p:txBody>
      </p:sp>
      <p:pic>
        <p:nvPicPr>
          <p:cNvPr id="3" name="Picture 3" descr="miniature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04800"/>
            <a:ext cx="4343400" cy="577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328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7364" y="5220743"/>
            <a:ext cx="4724400" cy="646331"/>
          </a:xfrm>
          <a:prstGeom prst="rect">
            <a:avLst/>
          </a:prstGeom>
          <a:noFill/>
        </p:spPr>
        <p:txBody>
          <a:bodyPr wrap="square" rtlCol="0">
            <a:spAutoFit/>
          </a:bodyPr>
          <a:lstStyle/>
          <a:p>
            <a:r>
              <a:rPr lang="en-US" sz="3600" b="1" dirty="0" smtClean="0"/>
              <a:t>Utrecht Psalter – 830 CE</a:t>
            </a:r>
            <a:endParaRPr lang="en-US" sz="3600" b="1"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t="4515" b="6691"/>
          <a:stretch>
            <a:fillRect/>
          </a:stretch>
        </p:blipFill>
        <p:spPr bwMode="auto">
          <a:xfrm>
            <a:off x="1092679" y="0"/>
            <a:ext cx="7162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5529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943600"/>
            <a:ext cx="6674564" cy="646331"/>
          </a:xfrm>
          <a:prstGeom prst="rect">
            <a:avLst/>
          </a:prstGeom>
          <a:noFill/>
        </p:spPr>
        <p:txBody>
          <a:bodyPr wrap="square" rtlCol="0">
            <a:spAutoFit/>
          </a:bodyPr>
          <a:lstStyle/>
          <a:p>
            <a:r>
              <a:rPr lang="en-US" sz="3600" b="1" dirty="0" smtClean="0"/>
              <a:t>Palace of Charlemagne – 800 CE </a:t>
            </a:r>
            <a:endParaRPr lang="en-US" sz="3600" b="1" dirty="0"/>
          </a:p>
        </p:txBody>
      </p:sp>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l="17958" r="18661"/>
          <a:stretch>
            <a:fillRect/>
          </a:stretch>
        </p:blipFill>
        <p:spPr bwMode="auto">
          <a:xfrm>
            <a:off x="2483564" y="317740"/>
            <a:ext cx="4572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2723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gallery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0"/>
            <a:ext cx="4452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ght Arrow 2"/>
          <p:cNvSpPr/>
          <p:nvPr/>
        </p:nvSpPr>
        <p:spPr>
          <a:xfrm>
            <a:off x="533400" y="3962400"/>
            <a:ext cx="3429000" cy="1752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Box 3"/>
          <p:cNvSpPr txBox="1"/>
          <p:nvPr/>
        </p:nvSpPr>
        <p:spPr>
          <a:xfrm>
            <a:off x="1066800" y="4484688"/>
            <a:ext cx="1981200" cy="708025"/>
          </a:xfrm>
          <a:prstGeom prst="rect">
            <a:avLst/>
          </a:prstGeom>
          <a:noFill/>
        </p:spPr>
        <p:txBody>
          <a:bodyPr>
            <a:spAutoFit/>
          </a:bodyPr>
          <a:lstStyle/>
          <a:p>
            <a:pPr>
              <a:defRPr/>
            </a:pPr>
            <a:r>
              <a:rPr lang="en-US" sz="4000" b="1" dirty="0">
                <a:solidFill>
                  <a:schemeClr val="bg1"/>
                </a:solidFill>
                <a:latin typeface="+mn-lt"/>
              </a:rPr>
              <a:t>loculi</a:t>
            </a:r>
          </a:p>
        </p:txBody>
      </p:sp>
    </p:spTree>
    <p:extLst>
      <p:ext uri="{BB962C8B-B14F-4D97-AF65-F5344CB8AC3E}">
        <p14:creationId xmlns:p14="http://schemas.microsoft.com/office/powerpoint/2010/main" val="2715400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5867400"/>
            <a:ext cx="8382000" cy="646331"/>
          </a:xfrm>
          <a:prstGeom prst="rect">
            <a:avLst/>
          </a:prstGeom>
          <a:noFill/>
        </p:spPr>
        <p:txBody>
          <a:bodyPr wrap="square" rtlCol="0">
            <a:spAutoFit/>
          </a:bodyPr>
          <a:lstStyle/>
          <a:p>
            <a:r>
              <a:rPr lang="en-US" sz="3600" b="1" dirty="0" err="1" smtClean="0"/>
              <a:t>Ottonian</a:t>
            </a:r>
            <a:r>
              <a:rPr lang="en-US" sz="3600" b="1" dirty="0" smtClean="0"/>
              <a:t> Art – </a:t>
            </a:r>
            <a:r>
              <a:rPr lang="en-US" sz="3600" b="1" dirty="0" err="1" smtClean="0"/>
              <a:t>Bernward</a:t>
            </a:r>
            <a:r>
              <a:rPr lang="en-US" sz="3600" b="1" dirty="0" smtClean="0"/>
              <a:t> Doors – 1015 CE</a:t>
            </a:r>
            <a:endParaRPr lang="en-US" sz="3600" b="1" dirty="0"/>
          </a:p>
        </p:txBody>
      </p:sp>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564936"/>
            <a:ext cx="2819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99477"/>
            <a:ext cx="2890128" cy="524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527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28600"/>
            <a:ext cx="3810000" cy="549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7200" y="5867400"/>
            <a:ext cx="8382000" cy="646331"/>
          </a:xfrm>
          <a:prstGeom prst="rect">
            <a:avLst/>
          </a:prstGeom>
          <a:noFill/>
        </p:spPr>
        <p:txBody>
          <a:bodyPr wrap="square" rtlCol="0">
            <a:spAutoFit/>
          </a:bodyPr>
          <a:lstStyle/>
          <a:p>
            <a:pPr algn="ctr"/>
            <a:r>
              <a:rPr lang="en-US" sz="3600" b="1" dirty="0" err="1" smtClean="0"/>
              <a:t>Gero</a:t>
            </a:r>
            <a:r>
              <a:rPr lang="en-US" sz="3600" b="1" dirty="0" smtClean="0"/>
              <a:t> Crucifix – 970 CE</a:t>
            </a:r>
            <a:endParaRPr lang="en-US" sz="3600" b="1" dirty="0"/>
          </a:p>
        </p:txBody>
      </p:sp>
    </p:spTree>
    <p:extLst>
      <p:ext uri="{BB962C8B-B14F-4D97-AF65-F5344CB8AC3E}">
        <p14:creationId xmlns:p14="http://schemas.microsoft.com/office/powerpoint/2010/main" val="1235670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t="6905" b="12090"/>
          <a:stretch>
            <a:fillRect/>
          </a:stretch>
        </p:blipFill>
        <p:spPr bwMode="auto">
          <a:xfrm>
            <a:off x="1676400" y="228600"/>
            <a:ext cx="47339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7200" y="5867400"/>
            <a:ext cx="8382000" cy="646331"/>
          </a:xfrm>
          <a:prstGeom prst="rect">
            <a:avLst/>
          </a:prstGeom>
          <a:noFill/>
        </p:spPr>
        <p:txBody>
          <a:bodyPr wrap="square" rtlCol="0">
            <a:spAutoFit/>
          </a:bodyPr>
          <a:lstStyle/>
          <a:p>
            <a:pPr algn="ctr"/>
            <a:r>
              <a:rPr lang="en-US" sz="3600" b="1" dirty="0" smtClean="0"/>
              <a:t>Otto </a:t>
            </a:r>
            <a:r>
              <a:rPr lang="en-US" sz="3600" b="1" smtClean="0"/>
              <a:t>III enthroned – 1000 CE</a:t>
            </a:r>
            <a:endParaRPr lang="en-US" sz="3600" b="1" dirty="0"/>
          </a:p>
        </p:txBody>
      </p:sp>
    </p:spTree>
    <p:extLst>
      <p:ext uri="{BB962C8B-B14F-4D97-AF65-F5344CB8AC3E}">
        <p14:creationId xmlns:p14="http://schemas.microsoft.com/office/powerpoint/2010/main" val="3687766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027" descr="goodshepcubicul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4784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638800" y="381000"/>
            <a:ext cx="3124200" cy="1570038"/>
          </a:xfrm>
          <a:prstGeom prst="rect">
            <a:avLst/>
          </a:prstGeom>
          <a:noFill/>
        </p:spPr>
        <p:txBody>
          <a:bodyPr>
            <a:spAutoFit/>
          </a:bodyPr>
          <a:lstStyle/>
          <a:p>
            <a:pPr>
              <a:defRPr/>
            </a:pPr>
            <a:r>
              <a:rPr lang="en-US" b="1" dirty="0">
                <a:latin typeface="+mn-lt"/>
              </a:rPr>
              <a:t>Painted cubiculum in the Catacomb </a:t>
            </a:r>
          </a:p>
          <a:p>
            <a:pPr>
              <a:defRPr/>
            </a:pPr>
            <a:r>
              <a:rPr lang="en-US" b="1" dirty="0">
                <a:latin typeface="+mn-lt"/>
              </a:rPr>
              <a:t>Rome, Italy</a:t>
            </a:r>
          </a:p>
          <a:p>
            <a:pPr>
              <a:defRPr/>
            </a:pPr>
            <a:r>
              <a:rPr lang="en-US" b="1" dirty="0">
                <a:latin typeface="+mn-lt"/>
              </a:rPr>
              <a:t>Ca. Early 4</a:t>
            </a:r>
            <a:r>
              <a:rPr lang="en-US" b="1" baseline="30000" dirty="0">
                <a:latin typeface="+mn-lt"/>
              </a:rPr>
              <a:t>th</a:t>
            </a:r>
            <a:r>
              <a:rPr lang="en-US" b="1" dirty="0">
                <a:latin typeface="+mn-lt"/>
              </a:rPr>
              <a:t> Century</a:t>
            </a:r>
          </a:p>
        </p:txBody>
      </p:sp>
      <p:sp>
        <p:nvSpPr>
          <p:cNvPr id="4" name="TextBox 3"/>
          <p:cNvSpPr txBox="1"/>
          <p:nvPr/>
        </p:nvSpPr>
        <p:spPr>
          <a:xfrm>
            <a:off x="5364163" y="2590800"/>
            <a:ext cx="3657600" cy="3108325"/>
          </a:xfrm>
          <a:prstGeom prst="rect">
            <a:avLst/>
          </a:prstGeom>
          <a:noFill/>
        </p:spPr>
        <p:txBody>
          <a:bodyPr>
            <a:spAutoFit/>
          </a:bodyPr>
          <a:lstStyle/>
          <a:p>
            <a:pPr>
              <a:defRPr/>
            </a:pPr>
            <a:r>
              <a:rPr lang="en-US" sz="2800" b="1" dirty="0">
                <a:latin typeface="+mn-lt"/>
              </a:rPr>
              <a:t>Catacombs were often painted with </a:t>
            </a:r>
            <a:r>
              <a:rPr lang="en-US" sz="2800" b="1" dirty="0">
                <a:latin typeface="+mn-lt"/>
                <a:cs typeface="Arial" charset="0"/>
              </a:rPr>
              <a:t>Christian symbols and motifs, praying figures (orants), and biblical scenes suitable to a funerary context. </a:t>
            </a:r>
            <a:endParaRPr lang="en-US" sz="2800" b="1" dirty="0">
              <a:latin typeface="+mn-lt"/>
            </a:endParaRPr>
          </a:p>
        </p:txBody>
      </p:sp>
    </p:spTree>
    <p:extLst>
      <p:ext uri="{BB962C8B-B14F-4D97-AF65-F5344CB8AC3E}">
        <p14:creationId xmlns:p14="http://schemas.microsoft.com/office/powerpoint/2010/main" val="331178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F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6200"/>
            <a:ext cx="7315200" cy="492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5041900"/>
            <a:ext cx="9144000" cy="1384300"/>
          </a:xfrm>
          <a:prstGeom prst="rect">
            <a:avLst/>
          </a:prstGeom>
          <a:noFill/>
        </p:spPr>
        <p:txBody>
          <a:bodyPr>
            <a:spAutoFit/>
          </a:bodyPr>
          <a:lstStyle/>
          <a:p>
            <a:pPr>
              <a:defRPr/>
            </a:pPr>
            <a:r>
              <a:rPr lang="en-US" sz="2800" b="1" dirty="0">
                <a:latin typeface="+mn-lt"/>
              </a:rPr>
              <a:t>Sarcophagus of </a:t>
            </a:r>
            <a:r>
              <a:rPr lang="en-US" sz="2800" b="1" dirty="0" err="1">
                <a:latin typeface="+mn-lt"/>
              </a:rPr>
              <a:t>Junius</a:t>
            </a:r>
            <a:r>
              <a:rPr lang="en-US" sz="2800" b="1" dirty="0">
                <a:latin typeface="+mn-lt"/>
              </a:rPr>
              <a:t> </a:t>
            </a:r>
            <a:r>
              <a:rPr lang="en-US" sz="2800" b="1" dirty="0" err="1">
                <a:latin typeface="+mn-lt"/>
              </a:rPr>
              <a:t>Bassus</a:t>
            </a:r>
            <a:endParaRPr lang="en-US" sz="2800" b="1" dirty="0">
              <a:latin typeface="+mn-lt"/>
            </a:endParaRPr>
          </a:p>
          <a:p>
            <a:pPr>
              <a:defRPr/>
            </a:pPr>
            <a:r>
              <a:rPr lang="en-US" sz="2800" b="1" dirty="0">
                <a:latin typeface="+mn-lt"/>
              </a:rPr>
              <a:t>Ca. 359 - marble</a:t>
            </a:r>
          </a:p>
          <a:p>
            <a:pPr>
              <a:defRPr/>
            </a:pPr>
            <a:r>
              <a:rPr lang="en-US" sz="2800" b="1" dirty="0">
                <a:latin typeface="+mn-lt"/>
              </a:rPr>
              <a:t>Rome, Italy</a:t>
            </a:r>
          </a:p>
        </p:txBody>
      </p:sp>
    </p:spTree>
    <p:extLst>
      <p:ext uri="{BB962C8B-B14F-4D97-AF65-F5344CB8AC3E}">
        <p14:creationId xmlns:p14="http://schemas.microsoft.com/office/powerpoint/2010/main" val="3883806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L21-1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9063"/>
            <a:ext cx="7848600"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4"/>
          <p:cNvSpPr>
            <a:spLocks noGrp="1" noChangeArrowheads="1"/>
          </p:cNvSpPr>
          <p:nvPr>
            <p:ph type="title" idx="4294967295"/>
          </p:nvPr>
        </p:nvSpPr>
        <p:spPr>
          <a:xfrm>
            <a:off x="0" y="119063"/>
            <a:ext cx="2514600" cy="2090737"/>
          </a:xfrm>
        </p:spPr>
        <p:txBody>
          <a:bodyPr>
            <a:normAutofit fontScale="90000"/>
          </a:bodyPr>
          <a:lstStyle/>
          <a:p>
            <a:pPr eaLnBrk="1" hangingPunct="1"/>
            <a:r>
              <a:rPr lang="en-US" sz="2800" b="1" smtClean="0">
                <a:solidFill>
                  <a:schemeClr val="tx1"/>
                </a:solidFill>
              </a:rPr>
              <a:t>Plan and Section: Old St. Peter's, </a:t>
            </a:r>
            <a:br>
              <a:rPr lang="en-US" sz="2800" b="1" smtClean="0">
                <a:solidFill>
                  <a:schemeClr val="tx1"/>
                </a:solidFill>
              </a:rPr>
            </a:br>
            <a:r>
              <a:rPr lang="en-US" sz="2800" b="1" smtClean="0">
                <a:solidFill>
                  <a:schemeClr val="tx1"/>
                </a:solidFill>
              </a:rPr>
              <a:t>c. 320-27 CE </a:t>
            </a:r>
            <a:br>
              <a:rPr lang="en-US" sz="2800" b="1" smtClean="0">
                <a:solidFill>
                  <a:schemeClr val="tx1"/>
                </a:solidFill>
              </a:rPr>
            </a:br>
            <a:endParaRPr lang="en-US" sz="2800" b="1" smtClean="0">
              <a:solidFill>
                <a:schemeClr val="tx1"/>
              </a:solidFill>
            </a:endParaRPr>
          </a:p>
        </p:txBody>
      </p:sp>
    </p:spTree>
    <p:extLst>
      <p:ext uri="{BB962C8B-B14F-4D97-AF65-F5344CB8AC3E}">
        <p14:creationId xmlns:p14="http://schemas.microsoft.com/office/powerpoint/2010/main" val="347979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Rome-St-Cons-int-002-vaul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60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4"/>
          <p:cNvSpPr>
            <a:spLocks noGrp="1" noChangeArrowheads="1"/>
          </p:cNvSpPr>
          <p:nvPr>
            <p:ph type="title" idx="4294967295"/>
          </p:nvPr>
        </p:nvSpPr>
        <p:spPr>
          <a:xfrm>
            <a:off x="4800600" y="1066800"/>
            <a:ext cx="4343400" cy="2057400"/>
          </a:xfrm>
        </p:spPr>
        <p:txBody>
          <a:bodyPr/>
          <a:lstStyle/>
          <a:p>
            <a:pPr eaLnBrk="1" hangingPunct="1">
              <a:defRPr/>
            </a:pPr>
            <a:r>
              <a:rPr lang="en-US" sz="2800" b="1" dirty="0" smtClean="0">
                <a:latin typeface="+mn-lt"/>
                <a:cs typeface="Arial" pitchFamily="34" charset="0"/>
              </a:rPr>
              <a:t>Interior of </a:t>
            </a:r>
            <a:br>
              <a:rPr lang="en-US" sz="2800" b="1" dirty="0" smtClean="0">
                <a:latin typeface="+mn-lt"/>
                <a:cs typeface="Arial" pitchFamily="34" charset="0"/>
              </a:rPr>
            </a:br>
            <a:r>
              <a:rPr lang="en-US" sz="2800" b="1" dirty="0" smtClean="0">
                <a:latin typeface="+mn-lt"/>
                <a:cs typeface="Arial" pitchFamily="34" charset="0"/>
              </a:rPr>
              <a:t>Santa </a:t>
            </a:r>
            <a:r>
              <a:rPr lang="en-US" sz="2800" b="1" dirty="0" err="1" smtClean="0">
                <a:latin typeface="+mn-lt"/>
                <a:cs typeface="Arial" pitchFamily="34" charset="0"/>
              </a:rPr>
              <a:t>Costanza</a:t>
            </a:r>
            <a:r>
              <a:rPr lang="en-US" sz="2800" b="1" dirty="0" smtClean="0">
                <a:latin typeface="+mn-lt"/>
                <a:cs typeface="Arial" pitchFamily="34" charset="0"/>
              </a:rPr>
              <a:t>, </a:t>
            </a:r>
            <a:br>
              <a:rPr lang="en-US" sz="2800" b="1" dirty="0" smtClean="0">
                <a:latin typeface="+mn-lt"/>
                <a:cs typeface="Arial" pitchFamily="34" charset="0"/>
              </a:rPr>
            </a:br>
            <a:r>
              <a:rPr lang="en-US" sz="2800" b="1" dirty="0" smtClean="0">
                <a:latin typeface="+mn-lt"/>
                <a:cs typeface="Arial" pitchFamily="34" charset="0"/>
              </a:rPr>
              <a:t>Rome, Italy, ca. 337–351. </a:t>
            </a:r>
            <a:r>
              <a:rPr lang="en-US" sz="2800" b="1" dirty="0" smtClean="0">
                <a:latin typeface="Arial" pitchFamily="34" charset="0"/>
                <a:cs typeface="Arial" pitchFamily="34" charset="0"/>
              </a:rPr>
              <a:t/>
            </a:r>
            <a:br>
              <a:rPr lang="en-US" sz="2800" b="1" dirty="0" smtClean="0">
                <a:latin typeface="Arial" pitchFamily="34" charset="0"/>
                <a:cs typeface="Arial" pitchFamily="34" charset="0"/>
              </a:rPr>
            </a:br>
            <a:endParaRPr lang="en-US" sz="2800" b="1" dirty="0" smtClean="0"/>
          </a:p>
        </p:txBody>
      </p:sp>
      <p:sp>
        <p:nvSpPr>
          <p:cNvPr id="41988" name="Rectangle 5"/>
          <p:cNvSpPr>
            <a:spLocks noChangeArrowheads="1"/>
          </p:cNvSpPr>
          <p:nvPr/>
        </p:nvSpPr>
        <p:spPr bwMode="auto">
          <a:xfrm>
            <a:off x="4572000" y="4038600"/>
            <a:ext cx="4572000" cy="1846263"/>
          </a:xfrm>
          <a:prstGeom prst="rect">
            <a:avLst/>
          </a:prstGeom>
          <a:noFill/>
          <a:ln w="9525">
            <a:noFill/>
            <a:miter lim="800000"/>
            <a:headEnd/>
            <a:tailEnd/>
          </a:ln>
        </p:spPr>
        <p:txBody>
          <a:bodyPr>
            <a:spAutoFit/>
          </a:bodyPr>
          <a:lstStyle/>
          <a:p>
            <a:pPr>
              <a:defRPr/>
            </a:pPr>
            <a:r>
              <a:rPr lang="en-US" b="1" dirty="0">
                <a:latin typeface="+mn-lt"/>
              </a:rPr>
              <a:t>The church of Santa </a:t>
            </a:r>
            <a:r>
              <a:rPr lang="en-US" b="1" dirty="0" err="1">
                <a:latin typeface="+mn-lt"/>
              </a:rPr>
              <a:t>Costanza</a:t>
            </a:r>
            <a:r>
              <a:rPr lang="en-US" b="1" dirty="0">
                <a:latin typeface="+mn-lt"/>
              </a:rPr>
              <a:t> in Rome was a mausoleum built for Constantine's daughter, </a:t>
            </a:r>
            <a:r>
              <a:rPr lang="en-US" b="1" dirty="0" err="1">
                <a:latin typeface="+mn-lt"/>
              </a:rPr>
              <a:t>Constantina</a:t>
            </a:r>
            <a:r>
              <a:rPr lang="en-US" b="1" dirty="0">
                <a:latin typeface="+mn-lt"/>
              </a:rPr>
              <a:t>.</a:t>
            </a:r>
          </a:p>
          <a:p>
            <a:pPr eaLnBrk="0" hangingPunct="0">
              <a:defRPr/>
            </a:pPr>
            <a:endParaRPr lang="en-US" sz="1800" dirty="0"/>
          </a:p>
        </p:txBody>
      </p:sp>
    </p:spTree>
    <p:extLst>
      <p:ext uri="{BB962C8B-B14F-4D97-AF65-F5344CB8AC3E}">
        <p14:creationId xmlns:p14="http://schemas.microsoft.com/office/powerpoint/2010/main" val="3975112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title" idx="4294967295"/>
          </p:nvPr>
        </p:nvSpPr>
        <p:spPr>
          <a:xfrm>
            <a:off x="0" y="304800"/>
            <a:ext cx="7772400" cy="1447800"/>
          </a:xfrm>
        </p:spPr>
        <p:txBody>
          <a:bodyPr>
            <a:normAutofit fontScale="90000"/>
          </a:bodyPr>
          <a:lstStyle/>
          <a:p>
            <a:pPr algn="ctr" eaLnBrk="1" hangingPunct="1"/>
            <a:r>
              <a:rPr lang="en-US" sz="3200" smtClean="0">
                <a:solidFill>
                  <a:schemeClr val="tx1"/>
                </a:solidFill>
                <a:cs typeface="Arial" charset="0"/>
              </a:rPr>
              <a:t>Mausoleum of Galla Placidia, </a:t>
            </a:r>
            <a:br>
              <a:rPr lang="en-US" sz="3200" smtClean="0">
                <a:solidFill>
                  <a:schemeClr val="tx1"/>
                </a:solidFill>
                <a:cs typeface="Arial" charset="0"/>
              </a:rPr>
            </a:br>
            <a:r>
              <a:rPr lang="en-US" sz="3200" smtClean="0">
                <a:solidFill>
                  <a:schemeClr val="tx1"/>
                </a:solidFill>
                <a:cs typeface="Arial" charset="0"/>
              </a:rPr>
              <a:t>Ravenna, Italy, ca. 425</a:t>
            </a:r>
            <a:r>
              <a:rPr lang="en-US" sz="3200" smtClean="0">
                <a:latin typeface="Arial" charset="0"/>
                <a:cs typeface="Arial" charset="0"/>
              </a:rPr>
              <a:t>. </a:t>
            </a:r>
            <a:br>
              <a:rPr lang="en-US" sz="3200" smtClean="0">
                <a:latin typeface="Arial" charset="0"/>
                <a:cs typeface="Arial" charset="0"/>
              </a:rPr>
            </a:br>
            <a:endParaRPr lang="en-US" sz="3200" smtClean="0"/>
          </a:p>
        </p:txBody>
      </p:sp>
      <p:pic>
        <p:nvPicPr>
          <p:cNvPr id="491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43063"/>
            <a:ext cx="6953250" cy="521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143000"/>
            <a:ext cx="2973584" cy="2078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0105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type="title" idx="4294967295"/>
          </p:nvPr>
        </p:nvSpPr>
        <p:spPr>
          <a:xfrm>
            <a:off x="0" y="5257800"/>
            <a:ext cx="7772400" cy="1600200"/>
          </a:xfrm>
        </p:spPr>
        <p:txBody>
          <a:bodyPr>
            <a:normAutofit fontScale="90000"/>
          </a:bodyPr>
          <a:lstStyle/>
          <a:p>
            <a:pPr eaLnBrk="1" hangingPunct="1">
              <a:defRPr/>
            </a:pPr>
            <a:r>
              <a:rPr lang="en-US" sz="2800" b="1" dirty="0" smtClean="0">
                <a:solidFill>
                  <a:schemeClr val="tx1"/>
                </a:solidFill>
                <a:latin typeface="+mn-lt"/>
              </a:rPr>
              <a:t>Christ as the Good </a:t>
            </a:r>
            <a:r>
              <a:rPr lang="en-US" sz="2800" b="1" dirty="0" err="1" smtClean="0">
                <a:solidFill>
                  <a:schemeClr val="tx1"/>
                </a:solidFill>
                <a:latin typeface="+mn-lt"/>
              </a:rPr>
              <a:t>Shephard</a:t>
            </a:r>
            <a:r>
              <a:rPr lang="en-US" sz="2800" b="1" dirty="0" smtClean="0">
                <a:solidFill>
                  <a:schemeClr val="tx1"/>
                </a:solidFill>
                <a:latin typeface="+mn-lt"/>
              </a:rPr>
              <a:t/>
            </a:r>
            <a:br>
              <a:rPr lang="en-US" sz="2800" b="1" dirty="0" smtClean="0">
                <a:solidFill>
                  <a:schemeClr val="tx1"/>
                </a:solidFill>
                <a:latin typeface="+mn-lt"/>
              </a:rPr>
            </a:br>
            <a:r>
              <a:rPr lang="en-US" sz="2800" b="1" dirty="0" smtClean="0">
                <a:solidFill>
                  <a:schemeClr val="tx1"/>
                </a:solidFill>
                <a:latin typeface="+mn-lt"/>
              </a:rPr>
              <a:t>425 CE</a:t>
            </a:r>
            <a:br>
              <a:rPr lang="en-US" sz="2800" b="1" dirty="0" smtClean="0">
                <a:solidFill>
                  <a:schemeClr val="tx1"/>
                </a:solidFill>
                <a:latin typeface="+mn-lt"/>
              </a:rPr>
            </a:br>
            <a:r>
              <a:rPr lang="en-US" sz="2800" b="1" dirty="0" smtClean="0">
                <a:solidFill>
                  <a:schemeClr val="tx1"/>
                </a:solidFill>
                <a:latin typeface="+mn-lt"/>
              </a:rPr>
              <a:t>Mosaic</a:t>
            </a:r>
            <a:br>
              <a:rPr lang="en-US" sz="2800" b="1" dirty="0" smtClean="0">
                <a:solidFill>
                  <a:schemeClr val="tx1"/>
                </a:solidFill>
                <a:latin typeface="+mn-lt"/>
              </a:rPr>
            </a:br>
            <a:r>
              <a:rPr lang="en-US" sz="2800" b="1" dirty="0" smtClean="0">
                <a:solidFill>
                  <a:schemeClr val="tx1"/>
                </a:solidFill>
                <a:latin typeface="+mn-lt"/>
              </a:rPr>
              <a:t>Mausoleum of </a:t>
            </a:r>
            <a:r>
              <a:rPr lang="en-US" sz="2800" b="1" dirty="0" err="1" smtClean="0">
                <a:solidFill>
                  <a:schemeClr val="tx1"/>
                </a:solidFill>
                <a:latin typeface="+mn-lt"/>
              </a:rPr>
              <a:t>Galla</a:t>
            </a:r>
            <a:r>
              <a:rPr lang="en-US" sz="2800" b="1" dirty="0" smtClean="0">
                <a:solidFill>
                  <a:schemeClr val="tx1"/>
                </a:solidFill>
                <a:latin typeface="+mn-lt"/>
              </a:rPr>
              <a:t> </a:t>
            </a:r>
            <a:r>
              <a:rPr lang="en-US" sz="2800" b="1" dirty="0" err="1" smtClean="0">
                <a:solidFill>
                  <a:schemeClr val="tx1"/>
                </a:solidFill>
                <a:latin typeface="+mn-lt"/>
              </a:rPr>
              <a:t>Placidia</a:t>
            </a:r>
            <a:r>
              <a:rPr lang="en-US" sz="2800" b="1" dirty="0" smtClean="0">
                <a:solidFill>
                  <a:schemeClr val="tx1"/>
                </a:solidFill>
                <a:latin typeface="+mn-lt"/>
              </a:rPr>
              <a:t>, Ravenna, Italy</a:t>
            </a:r>
          </a:p>
        </p:txBody>
      </p:sp>
      <p:pic>
        <p:nvPicPr>
          <p:cNvPr id="532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0"/>
            <a:ext cx="7324725"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31255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TotalTime>
  <Words>1378</Words>
  <Application>Microsoft Office PowerPoint</Application>
  <PresentationFormat>On-screen Show (4:3)</PresentationFormat>
  <Paragraphs>103</Paragraphs>
  <Slides>32</Slides>
  <Notes>19</Notes>
  <HiddenSlides>0</HiddenSlides>
  <MMClips>0</MMClips>
  <ScaleCrop>false</ScaleCrop>
  <HeadingPairs>
    <vt:vector size="4" baseType="variant">
      <vt:variant>
        <vt:lpstr>Theme</vt:lpstr>
      </vt:variant>
      <vt:variant>
        <vt:i4>3</vt:i4>
      </vt:variant>
      <vt:variant>
        <vt:lpstr>Slide Titles</vt:lpstr>
      </vt:variant>
      <vt:variant>
        <vt:i4>32</vt:i4>
      </vt:variant>
    </vt:vector>
  </HeadingPairs>
  <TitlesOfParts>
    <vt:vector size="35" baseType="lpstr">
      <vt:lpstr>Office Theme</vt:lpstr>
      <vt:lpstr>Default Design</vt:lpstr>
      <vt:lpstr>1_Default Design</vt:lpstr>
      <vt:lpstr>Late Antiquity - Byzantine Art</vt:lpstr>
      <vt:lpstr>Fresco. Dura Europos Synagogue, Syria 245-256</vt:lpstr>
      <vt:lpstr>PowerPoint Presentation</vt:lpstr>
      <vt:lpstr>PowerPoint Presentation</vt:lpstr>
      <vt:lpstr>PowerPoint Presentation</vt:lpstr>
      <vt:lpstr>Plan and Section: Old St. Peter's,  c. 320-27 CE  </vt:lpstr>
      <vt:lpstr>Interior of  Santa Costanza,  Rome, Italy, ca. 337–351.  </vt:lpstr>
      <vt:lpstr>Mausoleum of Galla Placidia,  Ravenna, Italy, ca. 425.  </vt:lpstr>
      <vt:lpstr>Christ as the Good Shephard 425 CE Mosaic Mausoleum of Galla Placidia, Ravenna, Italy</vt:lpstr>
      <vt:lpstr>PowerPoint Presentation</vt:lpstr>
      <vt:lpstr>Suicide of Judas and Crucifixion of Christ ca. 420, Ivory </vt:lpstr>
      <vt:lpstr>Byzantine Art:  500-1453 CE</vt:lpstr>
      <vt:lpstr>PowerPoint Presentation</vt:lpstr>
      <vt:lpstr>Hagia Sophia  Constantinople (Istanbul), Turkey, 532–537.  </vt:lpstr>
      <vt:lpstr>Detail of Justinian and Attendants  San Vitale</vt:lpstr>
      <vt:lpstr>Saint Apollinaris amid sheep, apse mosaic, Sant'Apollinare in Classe, Ravenna, Italy, ca. 533–549. </vt:lpstr>
      <vt:lpstr>PowerPoint Presentation</vt:lpstr>
      <vt:lpstr>Virgin (Theotokos) and Child between Saints Theodore and George,  icon,  sixth or early seventh century. Encaustic on wood,  2' 3" x 1' 7 3/8". Monastery of Saint Catherine,  Mount Sinai, Egypt </vt:lpstr>
      <vt:lpstr>Harbaville Triptych: Deisis and Saints Constantinople       Mid10th century lvory with traces of goldleaf  </vt:lpstr>
      <vt:lpstr>David composing the psalms, folio 1 verso of the Paris Psalter, ca. 950-970. Tempera on vellum, 1' 2 1/8" x 10 1/4". </vt:lpstr>
      <vt:lpstr>ANDREI RUBLYEV,  Three angels  (Old Testament Trinity), ca. 1410.  Tempera on wood,  4' 8" x 3' 9". Tretyakov Gallery, Moscow.  </vt:lpstr>
      <vt:lpstr>EARLY MEDIEVAL – GOTHIC Art</vt:lpstr>
      <vt:lpstr>Hiberno-Saxon:  500-700 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MEDIEVAL TO GOTHIC ART</dc:title>
  <dc:creator>Kaaren</dc:creator>
  <cp:lastModifiedBy>HP-User</cp:lastModifiedBy>
  <cp:revision>7</cp:revision>
  <dcterms:created xsi:type="dcterms:W3CDTF">2013-04-23T21:13:47Z</dcterms:created>
  <dcterms:modified xsi:type="dcterms:W3CDTF">2015-04-26T19:55:37Z</dcterms:modified>
</cp:coreProperties>
</file>