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88" y="-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07B3B-8276-4AA0-BDB3-644EDA1E3DF6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AB5EB-26C9-4C91-95B3-057261AEA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BAFE-CA46-401C-9239-13BE31897E9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D56D-0AE5-4BBD-BD1B-35556A94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3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BAFE-CA46-401C-9239-13BE31897E9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D56D-0AE5-4BBD-BD1B-35556A94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6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BAFE-CA46-401C-9239-13BE31897E9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D56D-0AE5-4BBD-BD1B-35556A94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3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BAFE-CA46-401C-9239-13BE31897E9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D56D-0AE5-4BBD-BD1B-35556A94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1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BAFE-CA46-401C-9239-13BE31897E9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D56D-0AE5-4BBD-BD1B-35556A94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0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BAFE-CA46-401C-9239-13BE31897E9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D56D-0AE5-4BBD-BD1B-35556A94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3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BAFE-CA46-401C-9239-13BE31897E9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D56D-0AE5-4BBD-BD1B-35556A94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3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BAFE-CA46-401C-9239-13BE31897E9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D56D-0AE5-4BBD-BD1B-35556A94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7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BAFE-CA46-401C-9239-13BE31897E9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D56D-0AE5-4BBD-BD1B-35556A94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9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BAFE-CA46-401C-9239-13BE31897E9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D56D-0AE5-4BBD-BD1B-35556A94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BAFE-CA46-401C-9239-13BE31897E9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D56D-0AE5-4BBD-BD1B-35556A94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1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ABAFE-CA46-401C-9239-13BE31897E9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DD56D-0AE5-4BBD-BD1B-35556A94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70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470025"/>
          </a:xfrm>
        </p:spPr>
        <p:txBody>
          <a:bodyPr/>
          <a:lstStyle/>
          <a:p>
            <a:r>
              <a:rPr lang="en-US" b="1" dirty="0" smtClean="0"/>
              <a:t>Ancient Near East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8458200" cy="33528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Sumerian Art – 3500 – 2300 BCE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Akkadian, </a:t>
            </a:r>
            <a:r>
              <a:rPr lang="en-US" dirty="0" smtClean="0">
                <a:solidFill>
                  <a:srgbClr val="FFFF00"/>
                </a:solidFill>
              </a:rPr>
              <a:t>Neo-Sumerian, </a:t>
            </a:r>
            <a:r>
              <a:rPr lang="en-US" dirty="0" smtClean="0">
                <a:solidFill>
                  <a:srgbClr val="FFFF00"/>
                </a:solidFill>
              </a:rPr>
              <a:t>Babylonian, Hittite Art - 2250 – 860 BCE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Neo-Babylonian / Persian Art – 575 – 465 BCE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Sasanian Art -  250 CE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98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Ishtar </a:t>
            </a:r>
            <a:r>
              <a:rPr lang="en-US" dirty="0"/>
              <a:t>G</a:t>
            </a:r>
            <a:r>
              <a:rPr lang="en-US" dirty="0" smtClean="0"/>
              <a:t>ate - 575 BCE</a:t>
            </a:r>
            <a:br>
              <a:rPr lang="en-US" dirty="0" smtClean="0"/>
            </a:br>
            <a:r>
              <a:rPr lang="en-US" dirty="0" smtClean="0"/>
              <a:t>Babylonian</a:t>
            </a:r>
            <a:endParaRPr lang="en-US" dirty="0"/>
          </a:p>
        </p:txBody>
      </p:sp>
      <p:pic>
        <p:nvPicPr>
          <p:cNvPr id="3" name="Picture 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68245"/>
            <a:ext cx="6553200" cy="48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09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Queen </a:t>
            </a:r>
            <a:r>
              <a:rPr lang="en-US" dirty="0" err="1" smtClean="0"/>
              <a:t>Napirasu</a:t>
            </a:r>
            <a:r>
              <a:rPr lang="en-US" dirty="0" smtClean="0"/>
              <a:t> – 1350 BCE</a:t>
            </a:r>
            <a:br>
              <a:rPr lang="en-US" dirty="0" smtClean="0"/>
            </a:br>
            <a:r>
              <a:rPr lang="en-US" dirty="0" smtClean="0"/>
              <a:t>Assyrian</a:t>
            </a:r>
            <a:endParaRPr lang="en-US" dirty="0"/>
          </a:p>
        </p:txBody>
      </p:sp>
      <p:pic>
        <p:nvPicPr>
          <p:cNvPr id="3" name="Picture 3" descr="Queen Napir-Asu of El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768" y="1433512"/>
            <a:ext cx="3121831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57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Lamassu</a:t>
            </a:r>
            <a:r>
              <a:rPr lang="en-US" dirty="0" smtClean="0"/>
              <a:t> – 720 BCE</a:t>
            </a:r>
            <a:br>
              <a:rPr lang="en-US" dirty="0" smtClean="0"/>
            </a:br>
            <a:r>
              <a:rPr lang="en-US" dirty="0" smtClean="0"/>
              <a:t>Assyrian</a:t>
            </a:r>
            <a:endParaRPr lang="en-US" dirty="0"/>
          </a:p>
        </p:txBody>
      </p:sp>
      <p:pic>
        <p:nvPicPr>
          <p:cNvPr id="3" name="Picture 3" descr="http://arthist.cla.umn.edu/aict/images/ancient/aneast/512/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429000" cy="517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665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Palace of Sargon – 720 BCE</a:t>
            </a:r>
            <a:br>
              <a:rPr lang="en-US" dirty="0" smtClean="0"/>
            </a:br>
            <a:r>
              <a:rPr lang="en-US" dirty="0" smtClean="0"/>
              <a:t>Assyrian</a:t>
            </a:r>
            <a:endParaRPr lang="en-US" dirty="0"/>
          </a:p>
        </p:txBody>
      </p:sp>
      <p:pic>
        <p:nvPicPr>
          <p:cNvPr id="3" name="Picture 4" descr="http://www.mtmercy.edu/classes/ar213/neareast/images/SargonCita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858000" cy="48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460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Palace of Persepolis – 500 BCE</a:t>
            </a:r>
            <a:br>
              <a:rPr lang="en-US" dirty="0" smtClean="0"/>
            </a:br>
            <a:r>
              <a:rPr lang="en-US" dirty="0" smtClean="0"/>
              <a:t>Persian</a:t>
            </a:r>
            <a:endParaRPr lang="en-US" dirty="0"/>
          </a:p>
        </p:txBody>
      </p:sp>
      <p:pic>
        <p:nvPicPr>
          <p:cNvPr id="3" name="Picture 7" descr="http://groups.msn.com/isapi/fetch.dll?action=MyPhotos_GetPubPhoto&amp;PhotoID=nGQAAAFkGsTVYetvjffGKcHD4A*J!LjxPpMDz8TADRtvFVKLqpNcHcHHJYUrey!U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85452"/>
            <a:ext cx="659263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932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Palace of </a:t>
            </a:r>
            <a:r>
              <a:rPr lang="en-US" dirty="0" err="1" smtClean="0"/>
              <a:t>Shapur</a:t>
            </a:r>
            <a:r>
              <a:rPr lang="en-US" dirty="0" smtClean="0"/>
              <a:t> I– 250 BCE</a:t>
            </a:r>
            <a:br>
              <a:rPr lang="en-US" dirty="0" smtClean="0"/>
            </a:br>
            <a:r>
              <a:rPr lang="en-US" dirty="0" smtClean="0"/>
              <a:t>Persian</a:t>
            </a:r>
            <a:endParaRPr lang="en-US" dirty="0"/>
          </a:p>
        </p:txBody>
      </p:sp>
      <p:pic>
        <p:nvPicPr>
          <p:cNvPr id="3" name="Picture 3" descr="http://www.brynmawr.edu/Acads/Cities/wld/00145/0014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68" y="1828800"/>
            <a:ext cx="6858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584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Egyptian Art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Old Kingdom:   2575-2134 BCE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Middle Kingdom:  2040 – 1640 BCE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New Kingdom:  1550 – 1070 BCE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50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Palette of King </a:t>
            </a:r>
            <a:r>
              <a:rPr lang="en-US" dirty="0" err="1" smtClean="0"/>
              <a:t>Narmer</a:t>
            </a:r>
            <a:r>
              <a:rPr lang="en-US" dirty="0" smtClean="0"/>
              <a:t> – 300 BCE</a:t>
            </a:r>
            <a:br>
              <a:rPr lang="en-US" dirty="0" smtClean="0"/>
            </a:br>
            <a:r>
              <a:rPr lang="en-US" dirty="0" smtClean="0"/>
              <a:t>Old Kingdom</a:t>
            </a:r>
            <a:endParaRPr lang="en-US" dirty="0"/>
          </a:p>
        </p:txBody>
      </p:sp>
      <p:pic>
        <p:nvPicPr>
          <p:cNvPr id="3" name="Picture 3" descr="narmerpal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6294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06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Imhotep stepped pyramid – 2600 BCE</a:t>
            </a:r>
            <a:br>
              <a:rPr lang="en-US" dirty="0" smtClean="0"/>
            </a:br>
            <a:r>
              <a:rPr lang="en-US" dirty="0" smtClean="0"/>
              <a:t>Old Kingdom</a:t>
            </a:r>
            <a:endParaRPr lang="en-US" dirty="0"/>
          </a:p>
        </p:txBody>
      </p:sp>
      <p:pic>
        <p:nvPicPr>
          <p:cNvPr id="3" name="Picture 4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994525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517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Pyramids, </a:t>
            </a:r>
            <a:r>
              <a:rPr lang="en-US" dirty="0" err="1" smtClean="0"/>
              <a:t>Gizeh</a:t>
            </a:r>
            <a:r>
              <a:rPr lang="en-US" dirty="0" smtClean="0"/>
              <a:t> – 2500 BCE</a:t>
            </a:r>
            <a:br>
              <a:rPr lang="en-US" dirty="0" smtClean="0"/>
            </a:br>
            <a:r>
              <a:rPr lang="en-US" dirty="0" smtClean="0"/>
              <a:t>Old Kingdom</a:t>
            </a:r>
            <a:endParaRPr lang="en-US" dirty="0"/>
          </a:p>
        </p:txBody>
      </p:sp>
      <p:pic>
        <p:nvPicPr>
          <p:cNvPr id="3" name="Picture 4" descr="The-Great-Pyram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224713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33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White Temple, </a:t>
            </a:r>
            <a:r>
              <a:rPr lang="en-US" dirty="0" err="1" smtClean="0"/>
              <a:t>Uruk</a:t>
            </a:r>
            <a:r>
              <a:rPr lang="en-US" dirty="0" smtClean="0"/>
              <a:t> 3200 BCE</a:t>
            </a:r>
            <a:br>
              <a:rPr lang="en-US" dirty="0" smtClean="0"/>
            </a:br>
            <a:r>
              <a:rPr lang="en-US" dirty="0" smtClean="0"/>
              <a:t>Sumerian</a:t>
            </a:r>
            <a:endParaRPr lang="en-US" dirty="0"/>
          </a:p>
        </p:txBody>
      </p:sp>
      <p:pic>
        <p:nvPicPr>
          <p:cNvPr id="3" name="Picture 73" descr="http://dig.anthro.niu.edu/anth210/08mesop/042ur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9089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22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Sphinx – 2500 BCE</a:t>
            </a:r>
            <a:br>
              <a:rPr lang="en-US" dirty="0" smtClean="0"/>
            </a:br>
            <a:r>
              <a:rPr lang="en-US" dirty="0" smtClean="0"/>
              <a:t>Old Kingdom</a:t>
            </a:r>
            <a:endParaRPr lang="en-US" dirty="0"/>
          </a:p>
        </p:txBody>
      </p:sp>
      <p:pic>
        <p:nvPicPr>
          <p:cNvPr id="3" name="Picture 4" descr="egypt4_giz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2057400"/>
            <a:ext cx="6100149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15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Khafre</a:t>
            </a:r>
            <a:r>
              <a:rPr lang="en-US" dirty="0" smtClean="0"/>
              <a:t> – Dynasty IV – 2500 BCE</a:t>
            </a:r>
            <a:br>
              <a:rPr lang="en-US" dirty="0" smtClean="0"/>
            </a:br>
            <a:r>
              <a:rPr lang="en-US" dirty="0" smtClean="0"/>
              <a:t>Old Kingdom</a:t>
            </a:r>
            <a:endParaRPr lang="en-US" dirty="0"/>
          </a:p>
        </p:txBody>
      </p:sp>
      <p:pic>
        <p:nvPicPr>
          <p:cNvPr id="3" name="Picture 4" descr="khaf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8768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970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Menkaure</a:t>
            </a:r>
            <a:r>
              <a:rPr lang="en-US" dirty="0" smtClean="0"/>
              <a:t> and Queen – 2500 BCE</a:t>
            </a:r>
            <a:br>
              <a:rPr lang="en-US" dirty="0" smtClean="0"/>
            </a:br>
            <a:r>
              <a:rPr lang="en-US" dirty="0" smtClean="0"/>
              <a:t>Old Kingdom</a:t>
            </a:r>
            <a:endParaRPr lang="en-US" dirty="0"/>
          </a:p>
        </p:txBody>
      </p:sp>
      <p:pic>
        <p:nvPicPr>
          <p:cNvPr id="3" name="Picture 5" descr="menka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972" y="1558436"/>
            <a:ext cx="3141785" cy="531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740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Seated Scribe – 2500 BCE</a:t>
            </a:r>
            <a:br>
              <a:rPr lang="en-US" dirty="0" smtClean="0"/>
            </a:br>
            <a:r>
              <a:rPr lang="en-US" dirty="0" smtClean="0"/>
              <a:t>Old Kingdom</a:t>
            </a:r>
            <a:endParaRPr lang="en-US" dirty="0"/>
          </a:p>
        </p:txBody>
      </p:sp>
      <p:pic>
        <p:nvPicPr>
          <p:cNvPr id="3" name="Picture 4" descr="seated_scr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677988"/>
            <a:ext cx="4257675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36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Rock Cut Tombs – </a:t>
            </a:r>
            <a:r>
              <a:rPr lang="en-US" dirty="0" err="1" smtClean="0"/>
              <a:t>Beni</a:t>
            </a:r>
            <a:r>
              <a:rPr lang="en-US" dirty="0" smtClean="0"/>
              <a:t> </a:t>
            </a:r>
            <a:r>
              <a:rPr lang="en-US" dirty="0" err="1" smtClean="0"/>
              <a:t>hasan</a:t>
            </a:r>
            <a:r>
              <a:rPr lang="en-US" dirty="0" smtClean="0"/>
              <a:t> – 1900 BCE</a:t>
            </a:r>
            <a:br>
              <a:rPr lang="en-US" dirty="0" smtClean="0"/>
            </a:br>
            <a:r>
              <a:rPr lang="en-US" dirty="0" smtClean="0"/>
              <a:t>Middle Kingdom</a:t>
            </a:r>
            <a:endParaRPr lang="en-US" dirty="0"/>
          </a:p>
        </p:txBody>
      </p:sp>
      <p:pic>
        <p:nvPicPr>
          <p:cNvPr id="3" name="Picture 4" descr="rock-cut_tom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888038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632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Temple of Hatshepsut – 1470 BCE</a:t>
            </a:r>
            <a:br>
              <a:rPr lang="en-US" dirty="0" smtClean="0"/>
            </a:br>
            <a:r>
              <a:rPr lang="en-US" dirty="0" smtClean="0"/>
              <a:t>New Kingdom</a:t>
            </a:r>
            <a:endParaRPr lang="en-US" dirty="0"/>
          </a:p>
        </p:txBody>
      </p:sp>
      <p:pic>
        <p:nvPicPr>
          <p:cNvPr id="3" name="Picture 3" descr="temple_of_hatshepsut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9248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414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Hatshepsut – 1470 BCE</a:t>
            </a:r>
            <a:br>
              <a:rPr lang="en-US" dirty="0" smtClean="0"/>
            </a:br>
            <a:r>
              <a:rPr lang="en-US" dirty="0" smtClean="0"/>
              <a:t>New Kingdom</a:t>
            </a:r>
            <a:endParaRPr lang="en-US" dirty="0"/>
          </a:p>
        </p:txBody>
      </p:sp>
      <p:pic>
        <p:nvPicPr>
          <p:cNvPr id="3" name="Picture 4" descr="mpmhk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484" y="1447800"/>
            <a:ext cx="23964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650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Tomb of Ramses II – 1290 BCE</a:t>
            </a:r>
            <a:br>
              <a:rPr lang="en-US" dirty="0" smtClean="0"/>
            </a:br>
            <a:r>
              <a:rPr lang="en-US" dirty="0" smtClean="0"/>
              <a:t>New </a:t>
            </a:r>
            <a:r>
              <a:rPr lang="en-US" dirty="0"/>
              <a:t>K</a:t>
            </a:r>
            <a:r>
              <a:rPr lang="en-US" dirty="0" smtClean="0"/>
              <a:t>ingdom</a:t>
            </a:r>
            <a:endParaRPr lang="en-US" dirty="0"/>
          </a:p>
        </p:txBody>
      </p:sp>
      <p:pic>
        <p:nvPicPr>
          <p:cNvPr id="3" name="Picture 5" descr="abu-simbel_great-temple-of-ramses-II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579120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great temple - ramessesII 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9" y="1752600"/>
            <a:ext cx="3028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024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Akhenaton – 1350 BCE – </a:t>
            </a:r>
            <a:r>
              <a:rPr lang="en-US" dirty="0" err="1" smtClean="0"/>
              <a:t>Armana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New Kingdom</a:t>
            </a:r>
            <a:endParaRPr lang="en-US" dirty="0"/>
          </a:p>
        </p:txBody>
      </p:sp>
      <p:pic>
        <p:nvPicPr>
          <p:cNvPr id="3" name="Picture 4" descr="akhenaton.jpg (77146 byt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186656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886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Nefertiti – 1350 BCE</a:t>
            </a:r>
            <a:br>
              <a:rPr lang="en-US" dirty="0" smtClean="0"/>
            </a:br>
            <a:r>
              <a:rPr lang="en-US" dirty="0" smtClean="0"/>
              <a:t>New Kingdom</a:t>
            </a:r>
            <a:endParaRPr lang="en-US" dirty="0"/>
          </a:p>
        </p:txBody>
      </p:sp>
      <p:pic>
        <p:nvPicPr>
          <p:cNvPr id="3" name="Picture 4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5528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19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Statuettes from </a:t>
            </a:r>
            <a:r>
              <a:rPr lang="en-US" dirty="0" err="1" smtClean="0"/>
              <a:t>Eshnunna</a:t>
            </a:r>
            <a:r>
              <a:rPr lang="en-US" dirty="0" smtClean="0"/>
              <a:t> – 2700 BCE</a:t>
            </a:r>
            <a:br>
              <a:rPr lang="en-US" dirty="0" smtClean="0"/>
            </a:br>
            <a:r>
              <a:rPr lang="en-US" dirty="0" smtClean="0"/>
              <a:t>Sumerian</a:t>
            </a:r>
            <a:endParaRPr lang="en-US" dirty="0"/>
          </a:p>
        </p:txBody>
      </p:sp>
      <p:pic>
        <p:nvPicPr>
          <p:cNvPr id="3" name="Picture 3" descr="http://www.coco.cc.az.us/apetersen/_ART201/_images/statuettes_fr_tell_asm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400800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572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Tutankhamen – 1320 BCE</a:t>
            </a:r>
            <a:br>
              <a:rPr lang="en-US" dirty="0" smtClean="0"/>
            </a:br>
            <a:r>
              <a:rPr lang="en-US" dirty="0" smtClean="0"/>
              <a:t>New Kingdom</a:t>
            </a:r>
            <a:endParaRPr lang="en-US" dirty="0"/>
          </a:p>
        </p:txBody>
      </p:sp>
      <p:pic>
        <p:nvPicPr>
          <p:cNvPr id="3" name="Picture 4" descr="tut_ma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676400"/>
            <a:ext cx="357458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181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Last Judgment of Hu-</a:t>
            </a:r>
            <a:r>
              <a:rPr lang="en-US" dirty="0" err="1" smtClean="0"/>
              <a:t>Nefer</a:t>
            </a:r>
            <a:r>
              <a:rPr lang="en-US" dirty="0"/>
              <a:t> </a:t>
            </a:r>
            <a:r>
              <a:rPr lang="en-US" dirty="0" smtClean="0"/>
              <a:t>- 1290 BCE</a:t>
            </a:r>
            <a:br>
              <a:rPr lang="en-US" dirty="0" smtClean="0"/>
            </a:br>
            <a:r>
              <a:rPr lang="en-US" dirty="0" smtClean="0"/>
              <a:t>New Kingdom</a:t>
            </a:r>
            <a:endParaRPr lang="en-US" dirty="0"/>
          </a:p>
        </p:txBody>
      </p:sp>
      <p:pic>
        <p:nvPicPr>
          <p:cNvPr id="3" name="Picture 4" descr="p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7162800" cy="45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518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Aegean Art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Cycladic: 3000– 1600 BCE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Minoan: 1900 – 1375 BCE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Mycenaean:  1600 – 1100 BCE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13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Woman figurine – 2500 BCE</a:t>
            </a:r>
            <a:br>
              <a:rPr lang="en-US" dirty="0" smtClean="0"/>
            </a:br>
            <a:r>
              <a:rPr lang="en-US" dirty="0" smtClean="0"/>
              <a:t>Cycladic</a:t>
            </a:r>
            <a:endParaRPr lang="en-US" dirty="0"/>
          </a:p>
        </p:txBody>
      </p:sp>
      <p:pic>
        <p:nvPicPr>
          <p:cNvPr id="3" name="Picture 2" descr="P:\HOME\AP Art History\Agean Art\cycladla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26622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301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Male Lyre player – 2700 BCE</a:t>
            </a:r>
            <a:br>
              <a:rPr lang="en-US" dirty="0" smtClean="0"/>
            </a:br>
            <a:r>
              <a:rPr lang="en-US" dirty="0" smtClean="0"/>
              <a:t>Cycladic</a:t>
            </a:r>
            <a:endParaRPr lang="en-US" dirty="0"/>
          </a:p>
        </p:txBody>
      </p:sp>
      <p:pic>
        <p:nvPicPr>
          <p:cNvPr id="3" name="Picture 2" descr="P:\HOME\AP Art History\Agean Art\lyre player m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04672"/>
            <a:ext cx="4191000" cy="505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384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Palace at Knossos – 1600 BCE</a:t>
            </a:r>
            <a:br>
              <a:rPr lang="en-US" dirty="0" smtClean="0"/>
            </a:br>
            <a:r>
              <a:rPr lang="en-US" dirty="0" smtClean="0"/>
              <a:t>Minoan</a:t>
            </a:r>
            <a:endParaRPr lang="en-US" dirty="0"/>
          </a:p>
        </p:txBody>
      </p:sp>
      <p:pic>
        <p:nvPicPr>
          <p:cNvPr id="3" name="Picture 1026" descr="P:\HOME\AP Art History\Agean Art\palace of Knoss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42645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092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Alabaster Throne at Minos</a:t>
            </a:r>
            <a:endParaRPr lang="en-US" dirty="0"/>
          </a:p>
        </p:txBody>
      </p:sp>
      <p:pic>
        <p:nvPicPr>
          <p:cNvPr id="3" name="Picture 4" descr="P:\HOME\AP Art History\Agean Art\throne of Min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15" y="1828800"/>
            <a:ext cx="75438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219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Toreador Fresco – 1400 BCE</a:t>
            </a:r>
            <a:br>
              <a:rPr lang="en-US" dirty="0" smtClean="0"/>
            </a:br>
            <a:r>
              <a:rPr lang="en-US" dirty="0" smtClean="0"/>
              <a:t>Minoan</a:t>
            </a:r>
            <a:endParaRPr lang="en-US" dirty="0"/>
          </a:p>
        </p:txBody>
      </p:sp>
      <p:pic>
        <p:nvPicPr>
          <p:cNvPr id="3" name="Picture 3" descr="P:\HOME\AP Art History\Agean Art\bull leaping fres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" y="1531189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118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Landscape with Swallows – 1650 BCE</a:t>
            </a:r>
            <a:br>
              <a:rPr lang="en-US" dirty="0" smtClean="0"/>
            </a:br>
            <a:r>
              <a:rPr lang="en-US" dirty="0" smtClean="0"/>
              <a:t>Minoan</a:t>
            </a:r>
            <a:endParaRPr lang="en-US" dirty="0"/>
          </a:p>
        </p:txBody>
      </p:sp>
      <p:pic>
        <p:nvPicPr>
          <p:cNvPr id="3" name="Picture 1026" descr="P:\HOME\AP Art History\Agean Art\landscape fres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737923"/>
            <a:ext cx="7802563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746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Octopus Jar – 1500 BCE</a:t>
            </a:r>
            <a:br>
              <a:rPr lang="en-US" dirty="0" smtClean="0"/>
            </a:br>
            <a:r>
              <a:rPr lang="en-US" dirty="0" smtClean="0"/>
              <a:t>Minoan</a:t>
            </a:r>
            <a:endParaRPr lang="en-US" dirty="0"/>
          </a:p>
        </p:txBody>
      </p:sp>
      <p:pic>
        <p:nvPicPr>
          <p:cNvPr id="3" name="Picture 2" descr="P:\HOME\AP Art History\Agean Art\minoan-octopusv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4" b="13152"/>
          <a:stretch>
            <a:fillRect/>
          </a:stretch>
        </p:blipFill>
        <p:spPr bwMode="auto">
          <a:xfrm>
            <a:off x="2362200" y="1643114"/>
            <a:ext cx="4038600" cy="472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87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of Ur – 2600 BCE</a:t>
            </a:r>
            <a:br>
              <a:rPr lang="en-US" dirty="0" smtClean="0"/>
            </a:br>
            <a:r>
              <a:rPr lang="en-US" dirty="0" smtClean="0"/>
              <a:t>Sumerian</a:t>
            </a:r>
            <a:endParaRPr 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91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Snake Goddess – 1600 BCE</a:t>
            </a:r>
            <a:br>
              <a:rPr lang="en-US" dirty="0" smtClean="0"/>
            </a:br>
            <a:r>
              <a:rPr lang="en-US" dirty="0" smtClean="0"/>
              <a:t>Minoan</a:t>
            </a:r>
            <a:endParaRPr lang="en-US" dirty="0"/>
          </a:p>
        </p:txBody>
      </p:sp>
      <p:pic>
        <p:nvPicPr>
          <p:cNvPr id="3" name="Picture 1026" descr="P:\HOME\AP Art History\Agean Art\small snake godd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0867"/>
            <a:ext cx="3048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806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Corbelled gallery – 1300 BCE</a:t>
            </a:r>
            <a:br>
              <a:rPr lang="en-US" dirty="0" smtClean="0"/>
            </a:br>
            <a:r>
              <a:rPr lang="en-US" dirty="0" smtClean="0"/>
              <a:t>Mycenaean</a:t>
            </a:r>
            <a:endParaRPr lang="en-US" dirty="0"/>
          </a:p>
        </p:txBody>
      </p:sp>
      <p:pic>
        <p:nvPicPr>
          <p:cNvPr id="3" name="Picture 4" descr="P:\HOME\AP Art History\Agean Art\a galler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05908"/>
            <a:ext cx="44291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981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Lion Gate – 1300 BCE</a:t>
            </a:r>
            <a:br>
              <a:rPr lang="en-US" dirty="0" smtClean="0"/>
            </a:br>
            <a:r>
              <a:rPr lang="en-US" dirty="0" smtClean="0"/>
              <a:t>Mycenaean</a:t>
            </a:r>
            <a:endParaRPr lang="en-US" dirty="0"/>
          </a:p>
        </p:txBody>
      </p:sp>
      <p:pic>
        <p:nvPicPr>
          <p:cNvPr id="3" name="Picture 7" descr="P:\HOME\AP Art History\Agean Art\a lion gat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9342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7482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Treasury at Atreus – 1300 BCE</a:t>
            </a:r>
            <a:br>
              <a:rPr lang="en-US" dirty="0" smtClean="0"/>
            </a:br>
            <a:r>
              <a:rPr lang="en-US" dirty="0" smtClean="0"/>
              <a:t>Mycenaean</a:t>
            </a:r>
            <a:endParaRPr lang="en-US" dirty="0"/>
          </a:p>
        </p:txBody>
      </p:sp>
      <p:pic>
        <p:nvPicPr>
          <p:cNvPr id="3" name="Picture 2" descr="P:\HOME\AP Art History\Agean Art\a atreus to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676400"/>
            <a:ext cx="676084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6201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Funerary mask – 1600 BCE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Mycenaean</a:t>
            </a:r>
            <a:endParaRPr lang="en-US" dirty="0"/>
          </a:p>
        </p:txBody>
      </p:sp>
      <p:pic>
        <p:nvPicPr>
          <p:cNvPr id="3" name="Picture 3" descr="P:\HOME\AP Art History\Agean Art\a agamemnon gold ma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40" y="1524000"/>
            <a:ext cx="5257800" cy="515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4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Bull Headed Lyre – 2600 BCE</a:t>
            </a:r>
            <a:br>
              <a:rPr lang="en-US" dirty="0" smtClean="0"/>
            </a:br>
            <a:r>
              <a:rPr lang="en-US" dirty="0" smtClean="0"/>
              <a:t>Sumerian</a:t>
            </a:r>
            <a:endParaRPr lang="en-US" dirty="0"/>
          </a:p>
        </p:txBody>
      </p:sp>
      <p:pic>
        <p:nvPicPr>
          <p:cNvPr id="3" name="Picture 3" descr="http://www.coco.cc.az.us/apetersen/_ART201/_images/lyre_of_puab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67665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18288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20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Ziggurat – 2100 BCE</a:t>
            </a:r>
            <a:br>
              <a:rPr lang="en-US" dirty="0" smtClean="0"/>
            </a:br>
            <a:r>
              <a:rPr lang="en-US" dirty="0" smtClean="0"/>
              <a:t>Akkadian</a:t>
            </a:r>
            <a:endParaRPr lang="en-US" dirty="0"/>
          </a:p>
        </p:txBody>
      </p:sp>
      <p:pic>
        <p:nvPicPr>
          <p:cNvPr id="3" name="Picture 3" descr="http://luna.cas.usf.edu/~murray/classes/ah/ziggurat-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9144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43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Victory Stele of </a:t>
            </a:r>
            <a:r>
              <a:rPr lang="en-US" dirty="0" err="1" smtClean="0"/>
              <a:t>Naram-sim</a:t>
            </a:r>
            <a:r>
              <a:rPr lang="en-US" dirty="0" smtClean="0"/>
              <a:t> – 2250-BCE</a:t>
            </a:r>
            <a:br>
              <a:rPr lang="en-US" dirty="0" smtClean="0"/>
            </a:br>
            <a:r>
              <a:rPr lang="en-US" dirty="0" smtClean="0"/>
              <a:t>Akkadian</a:t>
            </a:r>
            <a:endParaRPr 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018"/>
            <a:ext cx="3048000" cy="536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24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Stele – Law code of Hammurabi – 1780 BCE</a:t>
            </a:r>
            <a:br>
              <a:rPr lang="en-US" sz="3600" dirty="0" smtClean="0"/>
            </a:br>
            <a:r>
              <a:rPr lang="en-US" sz="3600" dirty="0" smtClean="0"/>
              <a:t>Babylonian</a:t>
            </a:r>
            <a:endParaRPr lang="en-US" sz="36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35510"/>
            <a:ext cx="291299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29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Lion Gate – Turkey – 1400 BCE</a:t>
            </a:r>
            <a:br>
              <a:rPr lang="en-US" dirty="0" smtClean="0"/>
            </a:br>
            <a:r>
              <a:rPr lang="en-US" dirty="0" smtClean="0"/>
              <a:t>Hittite</a:t>
            </a:r>
            <a:endParaRPr lang="en-US" dirty="0"/>
          </a:p>
        </p:txBody>
      </p:sp>
      <p:pic>
        <p:nvPicPr>
          <p:cNvPr id="3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5344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665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277</Words>
  <Application>Microsoft Office PowerPoint</Application>
  <PresentationFormat>On-screen Show (4:3)</PresentationFormat>
  <Paragraphs>48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Ancient Near East</vt:lpstr>
      <vt:lpstr>White Temple, Uruk 3200 BCE Sumerian</vt:lpstr>
      <vt:lpstr>Statuettes from Eshnunna – 2700 BCE Sumerian</vt:lpstr>
      <vt:lpstr>Standard of Ur – 2600 BCE Sumerian</vt:lpstr>
      <vt:lpstr>Bull Headed Lyre – 2600 BCE Sumerian</vt:lpstr>
      <vt:lpstr>Ziggurat – 2100 BCE Akkadian</vt:lpstr>
      <vt:lpstr>Victory Stele of Naram-sim – 2250-BCE Akkadian</vt:lpstr>
      <vt:lpstr>Stele – Law code of Hammurabi – 1780 BCE Babylonian</vt:lpstr>
      <vt:lpstr>Lion Gate – Turkey – 1400 BCE Hittite</vt:lpstr>
      <vt:lpstr>Ishtar Gate - 575 BCE Babylonian</vt:lpstr>
      <vt:lpstr>Queen Napirasu – 1350 BCE Assyrian</vt:lpstr>
      <vt:lpstr>Lamassu – 720 BCE Assyrian</vt:lpstr>
      <vt:lpstr>Palace of Sargon – 720 BCE Assyrian</vt:lpstr>
      <vt:lpstr>Palace of Persepolis – 500 BCE Persian</vt:lpstr>
      <vt:lpstr>Palace of Shapur I– 250 BCE Persian</vt:lpstr>
      <vt:lpstr>Egyptian Art Old Kingdom:   2575-2134 BCE Middle Kingdom:  2040 – 1640 BCE New Kingdom:  1550 – 1070 BCE </vt:lpstr>
      <vt:lpstr>Palette of King Narmer – 300 BCE Old Kingdom</vt:lpstr>
      <vt:lpstr>Imhotep stepped pyramid – 2600 BCE Old Kingdom</vt:lpstr>
      <vt:lpstr>Great Pyramids, Gizeh – 2500 BCE Old Kingdom</vt:lpstr>
      <vt:lpstr>Great Sphinx – 2500 BCE Old Kingdom</vt:lpstr>
      <vt:lpstr>Khafre – Dynasty IV – 2500 BCE Old Kingdom</vt:lpstr>
      <vt:lpstr>Menkaure and Queen – 2500 BCE Old Kingdom</vt:lpstr>
      <vt:lpstr>Seated Scribe – 2500 BCE Old Kingdom</vt:lpstr>
      <vt:lpstr>Rock Cut Tombs – Beni hasan – 1900 BCE Middle Kingdom</vt:lpstr>
      <vt:lpstr>Temple of Hatshepsut – 1470 BCE New Kingdom</vt:lpstr>
      <vt:lpstr>Hatshepsut – 1470 BCE New Kingdom</vt:lpstr>
      <vt:lpstr>Tomb of Ramses II – 1290 BCE New Kingdom</vt:lpstr>
      <vt:lpstr>Akhenaton – 1350 BCE – Armana  New Kingdom</vt:lpstr>
      <vt:lpstr>Nefertiti – 1350 BCE New Kingdom</vt:lpstr>
      <vt:lpstr>Tutankhamen – 1320 BCE New Kingdom</vt:lpstr>
      <vt:lpstr>Last Judgment of Hu-Nefer - 1290 BCE New Kingdom</vt:lpstr>
      <vt:lpstr>Aegean Art Cycladic: 3000– 1600 BCE Minoan: 1900 – 1375 BCE Mycenaean:  1600 – 1100 BCE </vt:lpstr>
      <vt:lpstr>Woman figurine – 2500 BCE Cycladic</vt:lpstr>
      <vt:lpstr>Male Lyre player – 2700 BCE Cycladic</vt:lpstr>
      <vt:lpstr>Palace at Knossos – 1600 BCE Minoan</vt:lpstr>
      <vt:lpstr>Alabaster Throne at Minos</vt:lpstr>
      <vt:lpstr>Toreador Fresco – 1400 BCE Minoan</vt:lpstr>
      <vt:lpstr>Landscape with Swallows – 1650 BCE Minoan</vt:lpstr>
      <vt:lpstr>Octopus Jar – 1500 BCE Minoan</vt:lpstr>
      <vt:lpstr>Snake Goddess – 1600 BCE Minoan</vt:lpstr>
      <vt:lpstr>Corbelled gallery – 1300 BCE Mycenaean</vt:lpstr>
      <vt:lpstr>Lion Gate – 1300 BCE Mycenaean</vt:lpstr>
      <vt:lpstr>Treasury at Atreus – 1300 BCE Mycenaean</vt:lpstr>
      <vt:lpstr>Funerary mask – 1600 BCE Mycenaean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Near East</dc:title>
  <dc:creator>Kaaren</dc:creator>
  <cp:lastModifiedBy>Kaaren</cp:lastModifiedBy>
  <cp:revision>13</cp:revision>
  <dcterms:created xsi:type="dcterms:W3CDTF">2013-04-16T23:06:14Z</dcterms:created>
  <dcterms:modified xsi:type="dcterms:W3CDTF">2013-04-17T01:26:55Z</dcterms:modified>
</cp:coreProperties>
</file>