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4" r:id="rId48"/>
    <p:sldId id="303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2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F98E7-34B8-47A1-9544-6CE045401F09}" type="datetimeFigureOut">
              <a:rPr lang="en-US" smtClean="0"/>
              <a:t>4/28/15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47AC0-0B34-47BF-87A8-DE51CE750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83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76683B0-BB00-4C17-BBA6-8C98BD5E5B76}" type="slidenum">
              <a:rPr lang="en-US" sz="1200" smtClean="0"/>
              <a:pPr eaLnBrk="1" hangingPunct="1"/>
              <a:t>25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DA0007"/>
                </a:solidFill>
                <a:latin typeface="Rockwell" pitchFamily="18" charset="0"/>
              </a:defRPr>
            </a:lvl1pPr>
            <a:lvl2pPr marL="742950" indent="-285750">
              <a:defRPr b="1">
                <a:solidFill>
                  <a:srgbClr val="DA0007"/>
                </a:solidFill>
                <a:latin typeface="Rockwell" pitchFamily="18" charset="0"/>
              </a:defRPr>
            </a:lvl2pPr>
            <a:lvl3pPr marL="1143000" indent="-228600">
              <a:defRPr b="1">
                <a:solidFill>
                  <a:srgbClr val="DA0007"/>
                </a:solidFill>
                <a:latin typeface="Rockwell" pitchFamily="18" charset="0"/>
              </a:defRPr>
            </a:lvl3pPr>
            <a:lvl4pPr marL="1600200" indent="-228600">
              <a:defRPr b="1">
                <a:solidFill>
                  <a:srgbClr val="DA0007"/>
                </a:solidFill>
                <a:latin typeface="Rockwell" pitchFamily="18" charset="0"/>
              </a:defRPr>
            </a:lvl4pPr>
            <a:lvl5pPr marL="2057400" indent="-228600">
              <a:defRPr b="1">
                <a:solidFill>
                  <a:srgbClr val="DA0007"/>
                </a:solidFill>
                <a:latin typeface="Rockwell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DA0007"/>
                </a:solidFill>
                <a:latin typeface="Rockwell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DA0007"/>
                </a:solidFill>
                <a:latin typeface="Rockwell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DA0007"/>
                </a:solidFill>
                <a:latin typeface="Rockwell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DA0007"/>
                </a:solidFill>
                <a:latin typeface="Rockwell" pitchFamily="18" charset="0"/>
              </a:defRPr>
            </a:lvl9pPr>
          </a:lstStyle>
          <a:p>
            <a:fld id="{0273841D-6C82-42C3-9E0A-E5CBD3D33619}" type="slidenum">
              <a:rPr lang="en-US" b="0" smtClean="0">
                <a:solidFill>
                  <a:schemeClr val="tx1"/>
                </a:solidFill>
                <a:latin typeface="Times" pitchFamily="48" charset="0"/>
              </a:rPr>
              <a:pPr/>
              <a:t>32</a:t>
            </a:fld>
            <a:endParaRPr lang="en-US" b="0" smtClean="0">
              <a:solidFill>
                <a:schemeClr val="tx1"/>
              </a:solidFill>
              <a:latin typeface="Times" pitchFamily="48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100" smtClean="0">
                <a:solidFill>
                  <a:srgbClr val="000000"/>
                </a:solidFill>
                <a:latin typeface="Lucida Grande" pitchFamily="48" charset="0"/>
              </a:rPr>
              <a:t>Slide concept by William V. Ganis, PhD </a:t>
            </a:r>
            <a:br>
              <a:rPr lang="en-US" sz="1100" smtClean="0">
                <a:solidFill>
                  <a:srgbClr val="000000"/>
                </a:solidFill>
                <a:latin typeface="Lucida Grande" pitchFamily="48" charset="0"/>
              </a:rPr>
            </a:br>
            <a:r>
              <a:rPr lang="en-US" sz="1100" smtClean="0">
                <a:solidFill>
                  <a:srgbClr val="000000"/>
                </a:solidFill>
                <a:latin typeface="Lucida Grande" pitchFamily="48" charset="0"/>
              </a:rPr>
              <a:t>FOR EDUCATIONAL USE ONLY </a:t>
            </a:r>
            <a:br>
              <a:rPr lang="en-US" sz="1100" smtClean="0">
                <a:solidFill>
                  <a:srgbClr val="000000"/>
                </a:solidFill>
                <a:latin typeface="Lucida Grande" pitchFamily="48" charset="0"/>
              </a:rPr>
            </a:br>
            <a:r>
              <a:rPr lang="en-US" sz="1100" smtClean="0">
                <a:solidFill>
                  <a:srgbClr val="000000"/>
                </a:solidFill>
                <a:latin typeface="Lucida Grande" pitchFamily="48" charset="0"/>
              </a:rPr>
              <a:t>For publication, reproduction or transmission of images, please contact individual artists, estates, photographers and exhibiting institutions for permissions and rights. 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D864-A145-4B95-B836-0E8AA76373FE}" type="datetimeFigureOut">
              <a:rPr lang="en-US" smtClean="0"/>
              <a:t>4/28/15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8378-DCB1-4548-8559-66FC21636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25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D864-A145-4B95-B836-0E8AA76373FE}" type="datetimeFigureOut">
              <a:rPr lang="en-US" smtClean="0"/>
              <a:t>4/28/15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8378-DCB1-4548-8559-66FC21636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96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D864-A145-4B95-B836-0E8AA76373FE}" type="datetimeFigureOut">
              <a:rPr lang="en-US" smtClean="0"/>
              <a:t>4/28/15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8378-DCB1-4548-8559-66FC21636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35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D864-A145-4B95-B836-0E8AA76373FE}" type="datetimeFigureOut">
              <a:rPr lang="en-US" smtClean="0"/>
              <a:t>4/28/15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8378-DCB1-4548-8559-66FC21636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47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D864-A145-4B95-B836-0E8AA76373FE}" type="datetimeFigureOut">
              <a:rPr lang="en-US" smtClean="0"/>
              <a:t>4/28/15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8378-DCB1-4548-8559-66FC21636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63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D864-A145-4B95-B836-0E8AA76373FE}" type="datetimeFigureOut">
              <a:rPr lang="en-US" smtClean="0"/>
              <a:t>4/28/15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8378-DCB1-4548-8559-66FC21636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67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D864-A145-4B95-B836-0E8AA76373FE}" type="datetimeFigureOut">
              <a:rPr lang="en-US" smtClean="0"/>
              <a:t>4/28/15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8378-DCB1-4548-8559-66FC21636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95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D864-A145-4B95-B836-0E8AA76373FE}" type="datetimeFigureOut">
              <a:rPr lang="en-US" smtClean="0"/>
              <a:t>4/28/15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8378-DCB1-4548-8559-66FC21636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68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D864-A145-4B95-B836-0E8AA76373FE}" type="datetimeFigureOut">
              <a:rPr lang="en-US" smtClean="0"/>
              <a:t>4/28/15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8378-DCB1-4548-8559-66FC21636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00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D864-A145-4B95-B836-0E8AA76373FE}" type="datetimeFigureOut">
              <a:rPr lang="en-US" smtClean="0"/>
              <a:t>4/28/15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8378-DCB1-4548-8559-66FC21636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03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D864-A145-4B95-B836-0E8AA76373FE}" type="datetimeFigureOut">
              <a:rPr lang="en-US" smtClean="0"/>
              <a:t>4/28/15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8378-DCB1-4548-8559-66FC21636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07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ED864-A145-4B95-B836-0E8AA76373FE}" type="datetimeFigureOut">
              <a:rPr lang="en-US" smtClean="0"/>
              <a:t>4/28/15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58378-DCB1-4548-8559-66FC21636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702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02362"/>
          </a:xfrm>
        </p:spPr>
        <p:txBody>
          <a:bodyPr>
            <a:normAutofit fontScale="90000"/>
          </a:bodyPr>
          <a:lstStyle/>
          <a:p>
            <a:r>
              <a:rPr lang="en-US" sz="5400" b="1" u="sng" dirty="0" smtClean="0">
                <a:solidFill>
                  <a:srgbClr val="FFFF00"/>
                </a:solidFill>
              </a:rPr>
              <a:t>Greek Art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Geometric:  900-700 BCE</a:t>
            </a:r>
            <a:br>
              <a:rPr lang="en-US" sz="5400" dirty="0" smtClean="0"/>
            </a:br>
            <a:r>
              <a:rPr lang="en-US" sz="5400" dirty="0" smtClean="0"/>
              <a:t>Orientalizing:  700-600 BCE</a:t>
            </a:r>
            <a:br>
              <a:rPr lang="en-US" sz="5400" dirty="0" smtClean="0"/>
            </a:br>
            <a:r>
              <a:rPr lang="en-US" sz="5400" dirty="0" smtClean="0"/>
              <a:t>Archaic:  600-480 BCE</a:t>
            </a:r>
            <a:br>
              <a:rPr lang="en-US" sz="5400" dirty="0" smtClean="0"/>
            </a:br>
            <a:r>
              <a:rPr lang="en-US" sz="5400" dirty="0" smtClean="0"/>
              <a:t>Classical:  480-400 BCE</a:t>
            </a:r>
            <a:br>
              <a:rPr lang="en-US" sz="5400" dirty="0" smtClean="0"/>
            </a:br>
            <a:r>
              <a:rPr lang="en-US" sz="5400" dirty="0" smtClean="0"/>
              <a:t>Late Classical:  400 – 323 BCE</a:t>
            </a:r>
            <a:br>
              <a:rPr lang="en-US" sz="5400" dirty="0" smtClean="0"/>
            </a:br>
            <a:r>
              <a:rPr lang="en-US" sz="5400" dirty="0" smtClean="0"/>
              <a:t>Hellenistic:  323-30 BCE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117579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Herakles</a:t>
            </a:r>
            <a:r>
              <a:rPr lang="en-US" dirty="0" smtClean="0"/>
              <a:t> and Atlas- 470 BCE</a:t>
            </a:r>
            <a:br>
              <a:rPr lang="en-US" dirty="0" smtClean="0"/>
            </a:br>
            <a:r>
              <a:rPr lang="en-US" dirty="0" smtClean="0"/>
              <a:t>Classical</a:t>
            </a:r>
            <a:endParaRPr lang="en-US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0"/>
            <a:ext cx="516731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896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Charioteer – 470 BCE</a:t>
            </a:r>
            <a:br>
              <a:rPr lang="en-US" dirty="0" smtClean="0"/>
            </a:br>
            <a:r>
              <a:rPr lang="en-US" dirty="0" smtClean="0"/>
              <a:t>Classical</a:t>
            </a:r>
            <a:endParaRPr lang="en-US" dirty="0"/>
          </a:p>
        </p:txBody>
      </p:sp>
      <p:pic>
        <p:nvPicPr>
          <p:cNvPr id="3" name="Picture 4" descr="http://www.culture.gr/2/21/211/21110m/00/lk10m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791" y="1360487"/>
            <a:ext cx="3863975" cy="549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515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Zeus – 450 BCE</a:t>
            </a:r>
            <a:br>
              <a:rPr lang="en-US" dirty="0" smtClean="0"/>
            </a:br>
            <a:r>
              <a:rPr lang="en-US" dirty="0" smtClean="0"/>
              <a:t>Classical</a:t>
            </a:r>
            <a:endParaRPr lang="en-US" dirty="0"/>
          </a:p>
        </p:txBody>
      </p:sp>
      <p:pic>
        <p:nvPicPr>
          <p:cNvPr id="3" name="Picture 4" descr="http://www.culture.gr/2/21/214/21405m/00/lm05m0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43053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209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Discus Thrower – 450 BCE</a:t>
            </a:r>
            <a:br>
              <a:rPr lang="en-US" dirty="0" smtClean="0"/>
            </a:br>
            <a:r>
              <a:rPr lang="en-US" dirty="0" smtClean="0"/>
              <a:t>Classical</a:t>
            </a:r>
            <a:endParaRPr lang="en-US" dirty="0"/>
          </a:p>
        </p:txBody>
      </p:sp>
      <p:pic>
        <p:nvPicPr>
          <p:cNvPr id="3" name="Picture 4" descr="http://www.bc.edu/bc_org/avp/cas/fnart/art/greek/10_97_5_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71600"/>
            <a:ext cx="34972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998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Polykleitos – Spear Bearer – 450 BCE</a:t>
            </a:r>
            <a:endParaRPr lang="en-US" dirty="0"/>
          </a:p>
        </p:txBody>
      </p:sp>
      <p:pic>
        <p:nvPicPr>
          <p:cNvPr id="3" name="Picture 4" descr="http://academic.reed.edu/humanities/110Tech/BodyLanguage/images/largest/doryphoros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47800"/>
            <a:ext cx="3429000" cy="520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00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Helios and his horses – 430 BCE</a:t>
            </a:r>
            <a:br>
              <a:rPr lang="en-US" dirty="0" smtClean="0"/>
            </a:br>
            <a:r>
              <a:rPr lang="en-US" dirty="0" smtClean="0"/>
              <a:t>High Classical - Parthenon</a:t>
            </a:r>
            <a:endParaRPr lang="en-US" dirty="0"/>
          </a:p>
        </p:txBody>
      </p:sp>
      <p:pic>
        <p:nvPicPr>
          <p:cNvPr id="4" name="Picture 2" descr="D:\parthenon sculptures by Phid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1600"/>
            <a:ext cx="91440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066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Athena Nike – 410 BCE</a:t>
            </a:r>
            <a:br>
              <a:rPr lang="en-US" dirty="0" smtClean="0"/>
            </a:br>
            <a:r>
              <a:rPr lang="en-US" dirty="0" smtClean="0"/>
              <a:t>High Classical</a:t>
            </a:r>
            <a:endParaRPr lang="en-US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35502"/>
            <a:ext cx="3186752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590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Aphrodite – Praxiteles – 340 BCE</a:t>
            </a:r>
            <a:br>
              <a:rPr lang="en-US" dirty="0" smtClean="0"/>
            </a:br>
            <a:r>
              <a:rPr lang="en-US" dirty="0" smtClean="0"/>
              <a:t>Late Classical</a:t>
            </a:r>
            <a:endParaRPr lang="en-US" dirty="0"/>
          </a:p>
        </p:txBody>
      </p:sp>
      <p:pic>
        <p:nvPicPr>
          <p:cNvPr id="3" name="Picture 2" descr="Aphrodite 300BC by Praxite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9" r="4111"/>
          <a:stretch>
            <a:fillRect/>
          </a:stretch>
        </p:blipFill>
        <p:spPr bwMode="auto">
          <a:xfrm>
            <a:off x="2819400" y="1447800"/>
            <a:ext cx="3554201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862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Hermes with Infant: Praxiteles – 330 BCE</a:t>
            </a:r>
            <a:br>
              <a:rPr lang="en-US" dirty="0" smtClean="0"/>
            </a:br>
            <a:r>
              <a:rPr lang="en-US" dirty="0"/>
              <a:t>L</a:t>
            </a:r>
            <a:r>
              <a:rPr lang="en-US" dirty="0" smtClean="0"/>
              <a:t>ate Classical</a:t>
            </a:r>
            <a:endParaRPr lang="en-US" dirty="0"/>
          </a:p>
        </p:txBody>
      </p:sp>
      <p:pic>
        <p:nvPicPr>
          <p:cNvPr id="3" name="Picture 2" descr="Hermes with infant Dionysos- Temple of Here-Olympia-marble 340BC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331001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825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Lysippos</a:t>
            </a:r>
            <a:r>
              <a:rPr lang="en-US" dirty="0" smtClean="0"/>
              <a:t> – 330 BCE</a:t>
            </a:r>
            <a:br>
              <a:rPr lang="en-US" dirty="0" smtClean="0"/>
            </a:br>
            <a:r>
              <a:rPr lang="en-US" dirty="0" smtClean="0"/>
              <a:t>Late Classical</a:t>
            </a:r>
            <a:endParaRPr lang="en-US" dirty="0"/>
          </a:p>
        </p:txBody>
      </p:sp>
      <p:pic>
        <p:nvPicPr>
          <p:cNvPr id="3" name="Picture 4" descr="Scr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355" y="1342191"/>
            <a:ext cx="2388045" cy="5515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205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Diplyon</a:t>
            </a:r>
            <a:r>
              <a:rPr lang="en-US" dirty="0" smtClean="0"/>
              <a:t> </a:t>
            </a:r>
            <a:r>
              <a:rPr lang="en-US" dirty="0" err="1" smtClean="0"/>
              <a:t>Krater</a:t>
            </a:r>
            <a:r>
              <a:rPr lang="en-US" dirty="0" smtClean="0"/>
              <a:t> – 740 BCE</a:t>
            </a:r>
            <a:br>
              <a:rPr lang="en-US" dirty="0" smtClean="0"/>
            </a:br>
            <a:r>
              <a:rPr lang="en-US" dirty="0" smtClean="0"/>
              <a:t>Geometric</a:t>
            </a:r>
            <a:endParaRPr lang="en-US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00200"/>
            <a:ext cx="3640486" cy="5066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494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Dying Gaul – 230 BCE</a:t>
            </a:r>
            <a:br>
              <a:rPr lang="en-US" dirty="0" smtClean="0"/>
            </a:br>
            <a:r>
              <a:rPr lang="en-US" dirty="0" smtClean="0"/>
              <a:t>Hellenistic</a:t>
            </a:r>
            <a:endParaRPr lang="en-US" dirty="0"/>
          </a:p>
        </p:txBody>
      </p:sp>
      <p:pic>
        <p:nvPicPr>
          <p:cNvPr id="3" name="Picture 2" descr="dying Gaul 230 B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064" y="1752600"/>
            <a:ext cx="7019925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515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Frieze from </a:t>
            </a:r>
            <a:r>
              <a:rPr lang="en-US" dirty="0" err="1" smtClean="0"/>
              <a:t>Pergamon</a:t>
            </a:r>
            <a:r>
              <a:rPr lang="en-US" dirty="0" smtClean="0"/>
              <a:t> – 175 BCE</a:t>
            </a:r>
            <a:br>
              <a:rPr lang="en-US" dirty="0" smtClean="0"/>
            </a:br>
            <a:r>
              <a:rPr lang="en-US" dirty="0" smtClean="0"/>
              <a:t>Hellenistic</a:t>
            </a:r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883920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944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Nike – 190 BCE</a:t>
            </a:r>
            <a:br>
              <a:rPr lang="en-US" dirty="0" smtClean="0"/>
            </a:br>
            <a:r>
              <a:rPr lang="en-US" dirty="0" smtClean="0"/>
              <a:t>Hellenistic</a:t>
            </a:r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371600"/>
            <a:ext cx="324375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874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Aphrodite – 150 BCE</a:t>
            </a:r>
            <a:br>
              <a:rPr lang="en-US" dirty="0" smtClean="0"/>
            </a:br>
            <a:r>
              <a:rPr lang="en-US" dirty="0" smtClean="0"/>
              <a:t>Hellenistic</a:t>
            </a:r>
            <a:endParaRPr lang="en-US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14588"/>
            <a:ext cx="2382259" cy="598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90600"/>
            <a:ext cx="3400227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5012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Lacoon</a:t>
            </a:r>
            <a:r>
              <a:rPr lang="en-US" dirty="0" smtClean="0"/>
              <a:t> and his Sons – 1 CE</a:t>
            </a:r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505968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062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05200" cy="56356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200" b="1" u="sng" dirty="0" smtClean="0">
                <a:solidFill>
                  <a:schemeClr val="tx1"/>
                </a:solidFill>
              </a:rPr>
              <a:t>Doric Order:</a:t>
            </a:r>
            <a:endParaRPr lang="en-US" sz="3200" b="1" u="sng" dirty="0">
              <a:solidFill>
                <a:schemeClr val="tx1"/>
              </a:solidFill>
            </a:endParaRPr>
          </a:p>
        </p:txBody>
      </p:sp>
      <p:pic>
        <p:nvPicPr>
          <p:cNvPr id="24579" name="Content Placeholder 3" descr="0514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60"/>
          <a:stretch>
            <a:fillRect/>
          </a:stretch>
        </p:blipFill>
        <p:spPr>
          <a:xfrm>
            <a:off x="4248150" y="0"/>
            <a:ext cx="4895850" cy="685800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914400"/>
            <a:ext cx="4419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864" tIns="91440"/>
          <a:lstStyle/>
          <a:p>
            <a:pPr marL="438150" indent="-319088"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/>
            </a:pPr>
            <a:r>
              <a:rPr lang="en-US" b="1" dirty="0">
                <a:latin typeface="+mn-lt"/>
              </a:rPr>
              <a:t>The frieze is divided into </a:t>
            </a:r>
            <a:r>
              <a:rPr lang="en-US" b="1" i="1" dirty="0" err="1">
                <a:solidFill>
                  <a:schemeClr val="accent1"/>
                </a:solidFill>
                <a:latin typeface="+mn-lt"/>
              </a:rPr>
              <a:t>triglyphs</a:t>
            </a:r>
            <a:r>
              <a:rPr lang="en-US" b="1" dirty="0">
                <a:latin typeface="+mn-lt"/>
              </a:rPr>
              <a:t> and </a:t>
            </a:r>
            <a:r>
              <a:rPr lang="en-US" b="1" i="1" dirty="0" err="1">
                <a:solidFill>
                  <a:schemeClr val="accent1"/>
                </a:solidFill>
                <a:latin typeface="+mn-lt"/>
              </a:rPr>
              <a:t>metopes</a:t>
            </a:r>
            <a:r>
              <a:rPr lang="en-US" b="1" dirty="0">
                <a:latin typeface="+mn-lt"/>
              </a:rPr>
              <a:t>.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defRPr/>
            </a:pPr>
            <a:endParaRPr lang="en-US" b="1" dirty="0">
              <a:latin typeface="+mn-lt"/>
            </a:endParaRP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/>
            </a:pPr>
            <a:r>
              <a:rPr lang="en-US" b="1" dirty="0">
                <a:latin typeface="+mn-lt"/>
              </a:rPr>
              <a:t>Massive in appearance, its columns firmly planted on the </a:t>
            </a:r>
            <a:r>
              <a:rPr lang="en-US" b="1" i="1" dirty="0" err="1">
                <a:solidFill>
                  <a:schemeClr val="accent1"/>
                </a:solidFill>
                <a:latin typeface="+mn-lt"/>
              </a:rPr>
              <a:t>stylobate</a:t>
            </a:r>
            <a:r>
              <a:rPr lang="en-US" b="1" dirty="0">
                <a:latin typeface="+mn-lt"/>
              </a:rPr>
              <a:t>.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/>
            </a:pPr>
            <a:endParaRPr lang="en-US" b="1" dirty="0">
              <a:latin typeface="+mn-lt"/>
            </a:endParaRP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/>
            </a:pPr>
            <a:r>
              <a:rPr lang="en-US" b="1" dirty="0">
                <a:latin typeface="+mn-lt"/>
              </a:rPr>
              <a:t>It is severely plain.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/>
            </a:pPr>
            <a:endParaRPr lang="en-US" b="1" dirty="0">
              <a:latin typeface="+mn-lt"/>
            </a:endParaRP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/>
            </a:pPr>
            <a:r>
              <a:rPr lang="en-US" b="1" dirty="0">
                <a:latin typeface="+mn-lt"/>
              </a:rPr>
              <a:t>Decorative sculpture only appears in the </a:t>
            </a:r>
            <a:r>
              <a:rPr lang="en-US" b="1" dirty="0" err="1">
                <a:latin typeface="+mn-lt"/>
              </a:rPr>
              <a:t>metope</a:t>
            </a:r>
            <a:r>
              <a:rPr lang="en-US" b="1" dirty="0">
                <a:latin typeface="+mn-lt"/>
              </a:rPr>
              <a:t> and pediment “voids.”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/>
            </a:pPr>
            <a:endParaRPr lang="en-US" sz="2000" b="1" dirty="0">
              <a:latin typeface="+mn-lt"/>
            </a:endParaRP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/>
            </a:pPr>
            <a:endParaRPr lang="en-US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5809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9"/>
            <a:ext cx="8229600" cy="1143000"/>
          </a:xfrm>
        </p:spPr>
        <p:txBody>
          <a:bodyPr/>
          <a:lstStyle/>
          <a:p>
            <a:r>
              <a:rPr lang="en-US" dirty="0" smtClean="0"/>
              <a:t>Greek </a:t>
            </a:r>
            <a:r>
              <a:rPr lang="en-US" dirty="0" smtClean="0"/>
              <a:t>Architectural terms</a:t>
            </a:r>
            <a:endParaRPr lang="en-US" dirty="0"/>
          </a:p>
        </p:txBody>
      </p:sp>
      <p:pic>
        <p:nvPicPr>
          <p:cNvPr id="3" name="Content Placeholder 3" descr="05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5"/>
          <a:stretch>
            <a:fillRect/>
          </a:stretch>
        </p:blipFill>
        <p:spPr>
          <a:xfrm>
            <a:off x="1981200" y="990600"/>
            <a:ext cx="3962400" cy="575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71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Theatre – Polykleitos – 350 BCE</a:t>
            </a:r>
            <a:endParaRPr lang="en-US" dirty="0"/>
          </a:p>
        </p:txBody>
      </p:sp>
      <p:pic>
        <p:nvPicPr>
          <p:cNvPr id="3" name="Picture 2" descr="theater at Epiduarus 350B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55" y="1331343"/>
            <a:ext cx="8418513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476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Pergamon</a:t>
            </a:r>
            <a:r>
              <a:rPr lang="en-US" dirty="0" smtClean="0"/>
              <a:t> Alter – 175 BCE</a:t>
            </a:r>
            <a:endParaRPr lang="en-US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38" y="1752600"/>
            <a:ext cx="826293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5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02"/>
            <a:ext cx="8229600" cy="2620962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Etruscan Art</a:t>
            </a:r>
            <a:br>
              <a:rPr lang="en-US" sz="6000" b="1" dirty="0" smtClean="0">
                <a:solidFill>
                  <a:srgbClr val="FFFF00"/>
                </a:solidFill>
              </a:rPr>
            </a:br>
            <a:r>
              <a:rPr lang="en-US" sz="6000" b="1" dirty="0" smtClean="0">
                <a:solidFill>
                  <a:srgbClr val="FFFF00"/>
                </a:solidFill>
              </a:rPr>
              <a:t>700 – 480 BCE</a:t>
            </a:r>
            <a:endParaRPr lang="en-US" sz="6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06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Lady of </a:t>
            </a:r>
            <a:r>
              <a:rPr lang="en-US" dirty="0" err="1" smtClean="0"/>
              <a:t>Auxerre</a:t>
            </a:r>
            <a:r>
              <a:rPr lang="en-US" dirty="0" smtClean="0"/>
              <a:t> – 650 BCE</a:t>
            </a:r>
            <a:br>
              <a:rPr lang="en-US" dirty="0" smtClean="0"/>
            </a:br>
            <a:r>
              <a:rPr lang="en-US" dirty="0" smtClean="0"/>
              <a:t>Orientalizing</a:t>
            </a:r>
            <a:endParaRPr lang="en-US" dirty="0"/>
          </a:p>
        </p:txBody>
      </p:sp>
      <p:pic>
        <p:nvPicPr>
          <p:cNvPr id="4" name="Picture 5" descr="https://encrypted-tbn1.gstatic.com/images?q=tbn:ANd9GcTPna9RYv_J45zH8g-ISeBLXPuzlQi-iz14_NZGt5fXTt_CsKmYv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923" y="1481069"/>
            <a:ext cx="2819400" cy="506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82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Etruscan Temple – 1 CE</a:t>
            </a:r>
            <a:endParaRPr lang="en-US" dirty="0"/>
          </a:p>
        </p:txBody>
      </p:sp>
      <p:pic>
        <p:nvPicPr>
          <p:cNvPr id="3" name="Picture 1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87546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035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Apollo – 510 BCE</a:t>
            </a:r>
            <a:endParaRPr lang="en-US" dirty="0"/>
          </a:p>
        </p:txBody>
      </p:sp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95400"/>
            <a:ext cx="3429000" cy="512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592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553200" cy="487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457200"/>
            <a:ext cx="883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Reclining Couple – 520 BCE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152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Tomb of the Leopards – 480 BCE</a:t>
            </a:r>
            <a:endParaRPr lang="en-US" dirty="0"/>
          </a:p>
        </p:txBody>
      </p:sp>
      <p:pic>
        <p:nvPicPr>
          <p:cNvPr id="4" name="Picture 2" descr="http://www.mysteriousetruscans.com/leopard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67913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776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Capitoline Wolf – 500 BCE</a:t>
            </a:r>
            <a:br>
              <a:rPr lang="en-US" dirty="0" smtClean="0"/>
            </a:br>
            <a:r>
              <a:rPr lang="en-US" dirty="0" smtClean="0"/>
              <a:t>Chimera of Arezzo – 400 BCE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4876538" cy="324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" r="11835" b="5203"/>
          <a:stretch>
            <a:fillRect/>
          </a:stretch>
        </p:blipFill>
        <p:spPr bwMode="auto">
          <a:xfrm>
            <a:off x="4679311" y="2057400"/>
            <a:ext cx="4437209" cy="320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849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534400" cy="3687762"/>
          </a:xfrm>
        </p:spPr>
        <p:txBody>
          <a:bodyPr>
            <a:normAutofit fontScale="90000"/>
          </a:bodyPr>
          <a:lstStyle/>
          <a:p>
            <a:r>
              <a:rPr lang="en-US" sz="6600" b="1" u="sng" dirty="0" smtClean="0">
                <a:solidFill>
                  <a:srgbClr val="FFFF00"/>
                </a:solidFill>
              </a:rPr>
              <a:t>Roman Art</a:t>
            </a:r>
            <a:br>
              <a:rPr lang="en-US" sz="6600" b="1" u="sng" dirty="0" smtClean="0">
                <a:solidFill>
                  <a:srgbClr val="FFFF00"/>
                </a:solidFill>
              </a:rPr>
            </a:br>
            <a:r>
              <a:rPr lang="en-US" dirty="0" smtClean="0"/>
              <a:t>Roman Republic: 509 – 27 BCE</a:t>
            </a:r>
            <a:br>
              <a:rPr lang="en-US" dirty="0" smtClean="0"/>
            </a:br>
            <a:r>
              <a:rPr lang="en-US" dirty="0" smtClean="0"/>
              <a:t>Early/High Roman </a:t>
            </a:r>
            <a:r>
              <a:rPr lang="en-US" dirty="0" err="1" smtClean="0"/>
              <a:t>Emp</a:t>
            </a:r>
            <a:r>
              <a:rPr lang="en-US" dirty="0" smtClean="0"/>
              <a:t>: 27 BCE – 192 CE</a:t>
            </a:r>
            <a:br>
              <a:rPr lang="en-US" dirty="0" smtClean="0"/>
            </a:br>
            <a:r>
              <a:rPr lang="en-US" dirty="0" smtClean="0"/>
              <a:t>Late Roman Empire:  192 CE – 410 CE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172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Roman Architecture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1600200"/>
            <a:ext cx="5334000" cy="4667250"/>
          </a:xfrm>
          <a:prstGeom prst="rect">
            <a:avLst/>
          </a:prstGeom>
          <a:noFill/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5319" y="3657600"/>
            <a:ext cx="35052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rgbClr val="DA0007"/>
                </a:solidFill>
                <a:latin typeface="Rockwell" pitchFamily="18" charset="0"/>
              </a:defRPr>
            </a:lvl1pPr>
            <a:lvl2pPr marL="742950" indent="-285750">
              <a:defRPr b="1">
                <a:solidFill>
                  <a:srgbClr val="DA0007"/>
                </a:solidFill>
                <a:latin typeface="Rockwell" pitchFamily="18" charset="0"/>
              </a:defRPr>
            </a:lvl2pPr>
            <a:lvl3pPr marL="1143000" indent="-228600">
              <a:defRPr b="1">
                <a:solidFill>
                  <a:srgbClr val="DA0007"/>
                </a:solidFill>
                <a:latin typeface="Rockwell" pitchFamily="18" charset="0"/>
              </a:defRPr>
            </a:lvl3pPr>
            <a:lvl4pPr marL="1600200" indent="-228600">
              <a:defRPr b="1">
                <a:solidFill>
                  <a:srgbClr val="DA0007"/>
                </a:solidFill>
                <a:latin typeface="Rockwell" pitchFamily="18" charset="0"/>
              </a:defRPr>
            </a:lvl4pPr>
            <a:lvl5pPr marL="2057400" indent="-228600">
              <a:defRPr b="1">
                <a:solidFill>
                  <a:srgbClr val="DA0007"/>
                </a:solidFill>
                <a:latin typeface="Rockwell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DA0007"/>
                </a:solidFill>
                <a:latin typeface="Rockwell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DA0007"/>
                </a:solidFill>
                <a:latin typeface="Rockwell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DA0007"/>
                </a:solidFill>
                <a:latin typeface="Rockwell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DA0007"/>
                </a:solidFill>
                <a:latin typeface="Rockwell" pitchFamily="18" charset="0"/>
              </a:defRPr>
            </a:lvl9pPr>
          </a:lstStyle>
          <a:p>
            <a:r>
              <a:rPr lang="en-US" sz="2800" dirty="0">
                <a:solidFill>
                  <a:srgbClr val="FFC000"/>
                </a:solidFill>
              </a:rPr>
              <a:t>House of </a:t>
            </a:r>
            <a:r>
              <a:rPr lang="en-US" sz="2800" dirty="0" err="1">
                <a:solidFill>
                  <a:srgbClr val="FFC000"/>
                </a:solidFill>
              </a:rPr>
              <a:t>Vettii</a:t>
            </a:r>
            <a:endParaRPr lang="en-US" sz="2800" dirty="0">
              <a:solidFill>
                <a:srgbClr val="FFC000"/>
              </a:solidFill>
            </a:endParaRPr>
          </a:p>
          <a:p>
            <a:r>
              <a:rPr lang="en-US" sz="2800" dirty="0">
                <a:solidFill>
                  <a:srgbClr val="FFC000"/>
                </a:solidFill>
              </a:rPr>
              <a:t>Pompeii, Italy</a:t>
            </a:r>
          </a:p>
          <a:p>
            <a:r>
              <a:rPr lang="en-US" sz="2800" dirty="0">
                <a:solidFill>
                  <a:srgbClr val="FFC000"/>
                </a:solidFill>
              </a:rPr>
              <a:t>Ca. 2</a:t>
            </a:r>
            <a:r>
              <a:rPr lang="en-US" sz="2800" baseline="30000" dirty="0">
                <a:solidFill>
                  <a:srgbClr val="FFC000"/>
                </a:solidFill>
              </a:rPr>
              <a:t>nd</a:t>
            </a:r>
            <a:r>
              <a:rPr lang="en-US" sz="2800" dirty="0">
                <a:solidFill>
                  <a:srgbClr val="FFC000"/>
                </a:solidFill>
              </a:rPr>
              <a:t> Century </a:t>
            </a:r>
            <a:r>
              <a:rPr lang="en-US" sz="2800" dirty="0" smtClean="0">
                <a:solidFill>
                  <a:srgbClr val="FFC000"/>
                </a:solidFill>
              </a:rPr>
              <a:t>BC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194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Temple of Fortuna </a:t>
            </a:r>
            <a:r>
              <a:rPr lang="en-US" dirty="0" err="1" smtClean="0"/>
              <a:t>Virilis</a:t>
            </a:r>
            <a:r>
              <a:rPr lang="en-US" dirty="0" smtClean="0"/>
              <a:t>: 75 BCE</a:t>
            </a:r>
            <a:endParaRPr lang="en-US" dirty="0"/>
          </a:p>
        </p:txBody>
      </p:sp>
      <p:pic>
        <p:nvPicPr>
          <p:cNvPr id="3" name="Picture 4" descr="TempleFortunaVirilis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6715125" cy="5305425"/>
          </a:xfrm>
          <a:prstGeom prst="rect">
            <a:avLst/>
          </a:prstGeom>
          <a:noFill/>
          <a:ln w="9525">
            <a:solidFill>
              <a:srgbClr val="80552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985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err="1" smtClean="0"/>
              <a:t>Maison</a:t>
            </a:r>
            <a:r>
              <a:rPr lang="en-US" dirty="0" smtClean="0"/>
              <a:t> </a:t>
            </a:r>
            <a:r>
              <a:rPr lang="en-US" dirty="0" err="1" smtClean="0"/>
              <a:t>Caree</a:t>
            </a:r>
            <a:r>
              <a:rPr lang="en-US" dirty="0" smtClean="0"/>
              <a:t> – France – 1 CE</a:t>
            </a:r>
            <a:endParaRPr lang="en-US" dirty="0"/>
          </a:p>
        </p:txBody>
      </p:sp>
      <p:pic>
        <p:nvPicPr>
          <p:cNvPr id="3" name="Picture 6" descr=" 10-30.jpg                                                      000000DFart                            BCE21B23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858000" cy="546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74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Pont – du – </a:t>
            </a:r>
            <a:r>
              <a:rPr lang="en-US" dirty="0" err="1" smtClean="0"/>
              <a:t>Gard</a:t>
            </a:r>
            <a:r>
              <a:rPr lang="en-US" dirty="0" smtClean="0"/>
              <a:t>: 16 BCE</a:t>
            </a:r>
            <a:endParaRPr lang="en-US" dirty="0"/>
          </a:p>
        </p:txBody>
      </p:sp>
      <p:pic>
        <p:nvPicPr>
          <p:cNvPr id="3" name="Picture 4" descr=" 10-31.jpg                                                      000000DFart                            BCE21B23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4"/>
          <a:stretch>
            <a:fillRect/>
          </a:stretch>
        </p:blipFill>
        <p:spPr bwMode="auto">
          <a:xfrm>
            <a:off x="304800" y="1524000"/>
            <a:ext cx="8686800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435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Kouros</a:t>
            </a:r>
            <a:r>
              <a:rPr lang="en-US" dirty="0" smtClean="0"/>
              <a:t> – 600 BCE</a:t>
            </a:r>
            <a:br>
              <a:rPr lang="en-US" dirty="0" smtClean="0"/>
            </a:br>
            <a:r>
              <a:rPr lang="en-US" dirty="0" smtClean="0"/>
              <a:t>Archaic</a:t>
            </a:r>
            <a:endParaRPr lang="en-US" dirty="0"/>
          </a:p>
        </p:txBody>
      </p:sp>
      <p:pic>
        <p:nvPicPr>
          <p:cNvPr id="3" name="Picture 2" descr="Koros - 600BC mar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391363"/>
            <a:ext cx="3581400" cy="548251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700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Ara</a:t>
            </a:r>
            <a:r>
              <a:rPr lang="en-US" dirty="0" smtClean="0"/>
              <a:t> </a:t>
            </a:r>
            <a:r>
              <a:rPr lang="en-US" dirty="0" err="1" smtClean="0"/>
              <a:t>Pacis</a:t>
            </a:r>
            <a:r>
              <a:rPr lang="en-US" dirty="0" smtClean="0"/>
              <a:t> (peace) – 13 BCE</a:t>
            </a:r>
            <a:endParaRPr lang="en-US" dirty="0"/>
          </a:p>
        </p:txBody>
      </p:sp>
      <p:pic>
        <p:nvPicPr>
          <p:cNvPr id="3" name="Picture 4" descr="JIA0400.jpg                                                    00098E5AWilliam's Hard Drive           B6EA260F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9"/>
          <a:stretch>
            <a:fillRect/>
          </a:stretch>
        </p:blipFill>
        <p:spPr bwMode="auto">
          <a:xfrm>
            <a:off x="1066800" y="1219200"/>
            <a:ext cx="7014867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128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Colosseum</a:t>
            </a:r>
            <a:r>
              <a:rPr lang="en-US" dirty="0" smtClean="0"/>
              <a:t> – 72 CE</a:t>
            </a:r>
            <a:endParaRPr lang="en-US" dirty="0"/>
          </a:p>
        </p:txBody>
      </p:sp>
      <p:pic>
        <p:nvPicPr>
          <p:cNvPr id="3" name="Picture 4" descr="JIA0012.jpg                                                    000B8C56William's Hard Drive           B6EA260F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b="11111"/>
          <a:stretch>
            <a:fillRect/>
          </a:stretch>
        </p:blipFill>
        <p:spPr bwMode="auto">
          <a:xfrm>
            <a:off x="1143000" y="1524000"/>
            <a:ext cx="6934200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81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Pantheon – 120 CE</a:t>
            </a:r>
            <a:endParaRPr lang="en-US" dirty="0"/>
          </a:p>
        </p:txBody>
      </p:sp>
      <p:pic>
        <p:nvPicPr>
          <p:cNvPr id="4" name="Picture 8" descr="Fig06_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95400"/>
            <a:ext cx="4198937" cy="5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660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Hadrian’s Villa – 125 </a:t>
            </a:r>
            <a:r>
              <a:rPr lang="en-US" dirty="0" smtClean="0"/>
              <a:t>CE</a:t>
            </a:r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2"/>
          <a:stretch>
            <a:fillRect/>
          </a:stretch>
        </p:blipFill>
        <p:spPr bwMode="auto">
          <a:xfrm>
            <a:off x="2438400" y="1371600"/>
            <a:ext cx="4191000" cy="52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332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 of Constantine – 312 CE</a:t>
            </a:r>
            <a:endParaRPr lang="en-US" dirty="0"/>
          </a:p>
        </p:txBody>
      </p:sp>
      <p:pic>
        <p:nvPicPr>
          <p:cNvPr id="3" name="Picture 3" descr=" 10-76.jpg                                                      0000002Fschmoopy        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399"/>
            <a:ext cx="6400800" cy="471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04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073" y="267393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Roman Painting</a:t>
            </a:r>
            <a:endParaRPr lang="en-US" sz="4800" b="1" dirty="0">
              <a:solidFill>
                <a:srgbClr val="FFFF00"/>
              </a:solidFill>
            </a:endParaRPr>
          </a:p>
        </p:txBody>
      </p:sp>
      <p:pic>
        <p:nvPicPr>
          <p:cNvPr id="3" name="Picture 4" descr=" 10-15.jpg                                                      0000002Fschmoopy                       00000000:"/>
          <p:cNvPicPr>
            <a:picLocks noChangeAspect="1" noChangeArrowheads="1"/>
          </p:cNvPicPr>
          <p:nvPr/>
        </p:nvPicPr>
        <p:blipFill>
          <a:blip r:embed="rId2" cstate="print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6096000" cy="429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57200" y="5715000"/>
            <a:ext cx="8458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rgbClr val="DA0007"/>
                </a:solidFill>
                <a:latin typeface="Rockwell" pitchFamily="18" charset="0"/>
              </a:defRPr>
            </a:lvl1pPr>
            <a:lvl2pPr marL="742950" indent="-285750">
              <a:defRPr b="1">
                <a:solidFill>
                  <a:srgbClr val="DA0007"/>
                </a:solidFill>
                <a:latin typeface="Rockwell" pitchFamily="18" charset="0"/>
              </a:defRPr>
            </a:lvl2pPr>
            <a:lvl3pPr marL="1143000" indent="-228600">
              <a:defRPr b="1">
                <a:solidFill>
                  <a:srgbClr val="DA0007"/>
                </a:solidFill>
                <a:latin typeface="Rockwell" pitchFamily="18" charset="0"/>
              </a:defRPr>
            </a:lvl3pPr>
            <a:lvl4pPr marL="1600200" indent="-228600">
              <a:defRPr b="1">
                <a:solidFill>
                  <a:srgbClr val="DA0007"/>
                </a:solidFill>
                <a:latin typeface="Rockwell" pitchFamily="18" charset="0"/>
              </a:defRPr>
            </a:lvl4pPr>
            <a:lvl5pPr marL="2057400" indent="-228600">
              <a:defRPr b="1">
                <a:solidFill>
                  <a:srgbClr val="DA0007"/>
                </a:solidFill>
                <a:latin typeface="Rockwell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DA0007"/>
                </a:solidFill>
                <a:latin typeface="Rockwell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DA0007"/>
                </a:solidFill>
                <a:latin typeface="Rockwell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DA0007"/>
                </a:solidFill>
                <a:latin typeface="Rockwell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DA0007"/>
                </a:solidFill>
                <a:latin typeface="Rockwell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FBAE00"/>
                </a:solidFill>
              </a:rPr>
              <a:t>Dionysiac</a:t>
            </a:r>
            <a:r>
              <a:rPr lang="en-US" sz="3600" dirty="0">
                <a:solidFill>
                  <a:srgbClr val="FBAE00"/>
                </a:solidFill>
              </a:rPr>
              <a:t> mystery </a:t>
            </a:r>
            <a:r>
              <a:rPr lang="en-US" sz="3600" dirty="0" smtClean="0">
                <a:solidFill>
                  <a:srgbClr val="FBAE00"/>
                </a:solidFill>
              </a:rPr>
              <a:t>frieze – 50 BCE</a:t>
            </a:r>
            <a:endParaRPr lang="en-US" sz="3600" b="0" i="1" dirty="0">
              <a:solidFill>
                <a:srgbClr val="FBAE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08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2740736" presetClass="entr" presetSubtype="9813619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Room – Style 3 – 1BCE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95400"/>
            <a:ext cx="28575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2889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Style Painting – 70 CE</a:t>
            </a:r>
            <a:endParaRPr lang="en-US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95400"/>
            <a:ext cx="425484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177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Still Life with Peaches – 70 CE</a:t>
            </a:r>
            <a:endParaRPr lang="en-US" dirty="0"/>
          </a:p>
        </p:txBody>
      </p:sp>
      <p:pic>
        <p:nvPicPr>
          <p:cNvPr id="3" name="Picture 5" descr=" 10-24.jpg                                                      0000002Fschmoopy                       00000000: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0"/>
            <a:ext cx="5257800" cy="513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729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167"/>
            <a:ext cx="8229600" cy="1143000"/>
          </a:xfrm>
        </p:spPr>
        <p:txBody>
          <a:bodyPr/>
          <a:lstStyle/>
          <a:p>
            <a:r>
              <a:rPr lang="en-US" dirty="0" smtClean="0"/>
              <a:t>Roman Sculpture</a:t>
            </a:r>
            <a:endParaRPr lang="en-US" dirty="0"/>
          </a:p>
        </p:txBody>
      </p:sp>
      <p:pic>
        <p:nvPicPr>
          <p:cNvPr id="3" name="Picture 3" descr=" 10-07.jpg                                                      000000DFart                            BCE21B23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033549"/>
            <a:ext cx="4189412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81000" y="2971800"/>
            <a:ext cx="3581400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rgbClr val="DA0007"/>
                </a:solidFill>
                <a:latin typeface="Rockwell" pitchFamily="18" charset="0"/>
              </a:defRPr>
            </a:lvl1pPr>
            <a:lvl2pPr marL="742950" indent="-285750">
              <a:defRPr b="1">
                <a:solidFill>
                  <a:srgbClr val="DA0007"/>
                </a:solidFill>
                <a:latin typeface="Rockwell" pitchFamily="18" charset="0"/>
              </a:defRPr>
            </a:lvl2pPr>
            <a:lvl3pPr marL="1143000" indent="-228600">
              <a:defRPr b="1">
                <a:solidFill>
                  <a:srgbClr val="DA0007"/>
                </a:solidFill>
                <a:latin typeface="Rockwell" pitchFamily="18" charset="0"/>
              </a:defRPr>
            </a:lvl3pPr>
            <a:lvl4pPr marL="1600200" indent="-228600">
              <a:defRPr b="1">
                <a:solidFill>
                  <a:srgbClr val="DA0007"/>
                </a:solidFill>
                <a:latin typeface="Rockwell" pitchFamily="18" charset="0"/>
              </a:defRPr>
            </a:lvl4pPr>
            <a:lvl5pPr marL="2057400" indent="-228600">
              <a:defRPr b="1">
                <a:solidFill>
                  <a:srgbClr val="DA0007"/>
                </a:solidFill>
                <a:latin typeface="Rockwell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DA0007"/>
                </a:solidFill>
                <a:latin typeface="Rockwell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DA0007"/>
                </a:solidFill>
                <a:latin typeface="Rockwell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DA0007"/>
                </a:solidFill>
                <a:latin typeface="Rockwell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DA0007"/>
                </a:solidFill>
                <a:latin typeface="Rockwell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FBAE00"/>
              </a:solidFill>
              <a:effectLst/>
              <a:uLnTx/>
              <a:uFillTx/>
              <a:latin typeface="Rockwell" pitchFamily="18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FBAE00"/>
                </a:solidFill>
              </a:rPr>
              <a:t>Republican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BAE00"/>
                </a:solidFill>
                <a:effectLst/>
                <a:uLnTx/>
                <a:uFillTx/>
              </a:rPr>
              <a:t>Head of a Roman patrician</a:t>
            </a:r>
            <a:endParaRPr kumimoji="0" lang="en-US" sz="3200" b="0" i="1" u="none" strike="noStrike" kern="0" cap="none" spc="0" normalizeH="0" baseline="0" noProof="0" dirty="0" smtClean="0">
              <a:ln>
                <a:noFill/>
              </a:ln>
              <a:solidFill>
                <a:srgbClr val="FBAE00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BAE00"/>
                </a:solidFill>
                <a:effectLst/>
                <a:uLnTx/>
                <a:uFillTx/>
              </a:rPr>
              <a:t>ca. 75-50 B.C.E.</a:t>
            </a:r>
            <a:b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BAE00"/>
                </a:solidFill>
                <a:effectLst/>
                <a:uLnTx/>
                <a:uFillTx/>
              </a:rPr>
            </a:b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BAE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08726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7237248" presetClass="entr" presetSubtype="8214164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Kore</a:t>
            </a:r>
            <a:r>
              <a:rPr lang="en-US" dirty="0" smtClean="0"/>
              <a:t> – 530 BCE</a:t>
            </a:r>
            <a:br>
              <a:rPr lang="en-US" dirty="0" smtClean="0"/>
            </a:br>
            <a:r>
              <a:rPr lang="en-US" dirty="0" smtClean="0"/>
              <a:t>Archaic</a:t>
            </a:r>
            <a:endParaRPr lang="en-US" dirty="0"/>
          </a:p>
        </p:txBody>
      </p:sp>
      <p:pic>
        <p:nvPicPr>
          <p:cNvPr id="3" name="Picture 8" descr="http://classconnection.s3.amazonaws.com/1804/flashcards/660868/jpg/peplos-ko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1" r="15553"/>
          <a:stretch>
            <a:fillRect/>
          </a:stretch>
        </p:blipFill>
        <p:spPr bwMode="auto">
          <a:xfrm>
            <a:off x="3352800" y="1600200"/>
            <a:ext cx="230833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957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Augustus as General – 20 BCE</a:t>
            </a:r>
            <a:br>
              <a:rPr lang="en-US" dirty="0" smtClean="0"/>
            </a:br>
            <a:r>
              <a:rPr lang="en-US" dirty="0"/>
              <a:t>E</a:t>
            </a:r>
            <a:r>
              <a:rPr lang="en-US" dirty="0" smtClean="0"/>
              <a:t>arly Imperial</a:t>
            </a:r>
            <a:endParaRPr lang="en-US" dirty="0"/>
          </a:p>
        </p:txBody>
      </p:sp>
      <p:pic>
        <p:nvPicPr>
          <p:cNvPr id="3" name="Picture 7" descr=" 10-25.jpg                                                      000000DFart                            BCE21B23: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81051"/>
            <a:ext cx="3005372" cy="537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592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Façade of </a:t>
            </a:r>
            <a:r>
              <a:rPr lang="en-US" dirty="0" err="1" smtClean="0"/>
              <a:t>Ara</a:t>
            </a:r>
            <a:r>
              <a:rPr lang="en-US" dirty="0" smtClean="0"/>
              <a:t> </a:t>
            </a:r>
            <a:r>
              <a:rPr lang="en-US" dirty="0" err="1" smtClean="0"/>
              <a:t>Pacis</a:t>
            </a:r>
            <a:r>
              <a:rPr lang="en-US" dirty="0" smtClean="0"/>
              <a:t> – 13 BCE</a:t>
            </a:r>
            <a:br>
              <a:rPr lang="en-US" dirty="0" smtClean="0"/>
            </a:br>
            <a:r>
              <a:rPr lang="en-US" dirty="0" smtClean="0"/>
              <a:t>Early Imperial</a:t>
            </a:r>
            <a:endParaRPr lang="en-US" dirty="0"/>
          </a:p>
        </p:txBody>
      </p:sp>
      <p:pic>
        <p:nvPicPr>
          <p:cNvPr id="3" name="Picture 4" descr="JIA0408.jpg                                                    00098E5AWilliam's Hard Drive           B6EA260F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52"/>
          <a:stretch>
            <a:fillRect/>
          </a:stretch>
        </p:blipFill>
        <p:spPr bwMode="auto">
          <a:xfrm>
            <a:off x="2133600" y="1524000"/>
            <a:ext cx="4800600" cy="527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8297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Spoils from the Temple of Jerusalem</a:t>
            </a:r>
            <a:br>
              <a:rPr lang="en-US" dirty="0" smtClean="0"/>
            </a:br>
            <a:r>
              <a:rPr lang="en-US" dirty="0" smtClean="0"/>
              <a:t>Arch of Titus – 81 CE</a:t>
            </a:r>
            <a:endParaRPr lang="en-US" dirty="0"/>
          </a:p>
        </p:txBody>
      </p:sp>
      <p:pic>
        <p:nvPicPr>
          <p:cNvPr id="3" name="Picture 5" descr="Arch of Titus.jpg                                              000BABCCWilliam's Hard Drive           B6EA260F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98238"/>
            <a:ext cx="4876800" cy="535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252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143000"/>
          </a:xfrm>
        </p:spPr>
        <p:txBody>
          <a:bodyPr/>
          <a:lstStyle/>
          <a:p>
            <a:r>
              <a:rPr lang="en-US" dirty="0" smtClean="0"/>
              <a:t>Column of Trajan – 112 CE</a:t>
            </a:r>
            <a:endParaRPr lang="en-US" dirty="0"/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203651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oman Legionnaires - Trajan's Column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71600"/>
            <a:ext cx="5181600" cy="3442101"/>
          </a:xfrm>
          <a:prstGeom prst="rect">
            <a:avLst/>
          </a:prstGeom>
          <a:noFill/>
          <a:ln w="9525">
            <a:solidFill>
              <a:srgbClr val="80552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282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Marcus Aurelius – 175 CE</a:t>
            </a:r>
            <a:br>
              <a:rPr lang="en-US" dirty="0" smtClean="0"/>
            </a:br>
            <a:r>
              <a:rPr lang="en-US" dirty="0" smtClean="0"/>
              <a:t>High Imperial</a:t>
            </a:r>
            <a:endParaRPr lang="en-US" dirty="0"/>
          </a:p>
        </p:txBody>
      </p:sp>
      <p:pic>
        <p:nvPicPr>
          <p:cNvPr id="3" name="Picture 4" descr="JIC0002A.jpg                                                   000B8E86William's Hard Drive           B6EA260F:"/>
          <p:cNvPicPr>
            <a:picLocks noChangeAspect="1" noChangeArrowheads="1"/>
          </p:cNvPicPr>
          <p:nvPr/>
        </p:nvPicPr>
        <p:blipFill>
          <a:blip r:embed="rId2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8" r="1741" b="5682"/>
          <a:stretch>
            <a:fillRect/>
          </a:stretch>
        </p:blipFill>
        <p:spPr bwMode="auto">
          <a:xfrm>
            <a:off x="2743200" y="1585567"/>
            <a:ext cx="3733800" cy="502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812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Ludovisi</a:t>
            </a:r>
            <a:r>
              <a:rPr lang="en-US" dirty="0" smtClean="0"/>
              <a:t> Battle Sarcophagus – 250 CE</a:t>
            </a:r>
            <a:br>
              <a:rPr lang="en-US" dirty="0" smtClean="0"/>
            </a:br>
            <a:r>
              <a:rPr lang="en-US" dirty="0"/>
              <a:t>L</a:t>
            </a:r>
            <a:r>
              <a:rPr lang="en-US" dirty="0" smtClean="0"/>
              <a:t>ate Imperial</a:t>
            </a:r>
            <a:endParaRPr lang="en-US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"/>
          <a:stretch>
            <a:fillRect/>
          </a:stretch>
        </p:blipFill>
        <p:spPr bwMode="auto">
          <a:xfrm>
            <a:off x="1181100" y="1828800"/>
            <a:ext cx="6705600" cy="420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954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Tetrarchs – 305 CE</a:t>
            </a:r>
            <a:br>
              <a:rPr lang="en-US" dirty="0" smtClean="0"/>
            </a:br>
            <a:r>
              <a:rPr lang="en-US" dirty="0" smtClean="0"/>
              <a:t>Late Imperial</a:t>
            </a:r>
            <a:endParaRPr lang="en-US" dirty="0"/>
          </a:p>
        </p:txBody>
      </p:sp>
      <p:pic>
        <p:nvPicPr>
          <p:cNvPr id="3" name="Picture 4" descr="LID0500.jpg                                                    000B927EWilliam's Hard Drive           B6EA260F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0" b="6580"/>
          <a:stretch>
            <a:fillRect/>
          </a:stretch>
        </p:blipFill>
        <p:spPr bwMode="auto">
          <a:xfrm>
            <a:off x="2667000" y="1524000"/>
            <a:ext cx="332847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79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Portrait of Constantine- 315 CE</a:t>
            </a:r>
            <a:br>
              <a:rPr lang="en-US" dirty="0" smtClean="0"/>
            </a:br>
            <a:r>
              <a:rPr lang="en-US" dirty="0"/>
              <a:t>L</a:t>
            </a:r>
            <a:r>
              <a:rPr lang="en-US" dirty="0" smtClean="0"/>
              <a:t>ate Imperial</a:t>
            </a:r>
            <a:endParaRPr lang="en-US" dirty="0"/>
          </a:p>
        </p:txBody>
      </p:sp>
      <p:pic>
        <p:nvPicPr>
          <p:cNvPr id="3" name="Picture 4" descr="JIC0642A.jpg                                                   000B9191William's Hard Drive           B6EA260F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" b="3947"/>
          <a:stretch>
            <a:fillRect/>
          </a:stretch>
        </p:blipFill>
        <p:spPr bwMode="auto">
          <a:xfrm>
            <a:off x="2971800" y="1676400"/>
            <a:ext cx="34597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729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Temple of Hera I – 550 BCE</a:t>
            </a:r>
            <a:endParaRPr lang="en-US" dirty="0"/>
          </a:p>
        </p:txBody>
      </p:sp>
      <p:pic>
        <p:nvPicPr>
          <p:cNvPr id="3" name="Picture 4" descr="ac8805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828800"/>
            <a:ext cx="8702675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3899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Achilles and Ajax – 540 BCE</a:t>
            </a:r>
            <a:endParaRPr lang="en-US" dirty="0"/>
          </a:p>
        </p:txBody>
      </p:sp>
      <p:pic>
        <p:nvPicPr>
          <p:cNvPr id="3" name="Picture 6" descr="Exekias%20-%20Ajax%20and%20Achil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828800"/>
            <a:ext cx="302079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361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Dying Warrior – Temple of </a:t>
            </a:r>
            <a:r>
              <a:rPr lang="en-US" dirty="0" err="1" smtClean="0"/>
              <a:t>Aphai</a:t>
            </a:r>
            <a:r>
              <a:rPr lang="en-US" dirty="0" smtClean="0"/>
              <a:t> – 490 BCE</a:t>
            </a:r>
            <a:endParaRPr lang="en-US" dirty="0"/>
          </a:p>
        </p:txBody>
      </p:sp>
      <p:pic>
        <p:nvPicPr>
          <p:cNvPr id="3" name="Picture 4" descr="0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545120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305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Kritios</a:t>
            </a:r>
            <a:r>
              <a:rPr lang="en-US" dirty="0" smtClean="0"/>
              <a:t> Boy – 480 BCE</a:t>
            </a:r>
            <a:br>
              <a:rPr lang="en-US" dirty="0" smtClean="0"/>
            </a:br>
            <a:r>
              <a:rPr lang="en-US" dirty="0" smtClean="0"/>
              <a:t>Classical</a:t>
            </a:r>
            <a:endParaRPr lang="en-US" dirty="0"/>
          </a:p>
        </p:txBody>
      </p:sp>
      <p:pic>
        <p:nvPicPr>
          <p:cNvPr id="3" name="Picture 5" descr="http://www.culture.gr/2/21/211/21101m/00/lk01m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350034"/>
            <a:ext cx="23431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400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379</Words>
  <Application>Microsoft Macintosh PowerPoint</Application>
  <PresentationFormat>On-screen Show (4:3)</PresentationFormat>
  <Paragraphs>76</Paragraphs>
  <Slides>57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Greek Art Geometric:  900-700 BCE Orientalizing:  700-600 BCE Archaic:  600-480 BCE Classical:  480-400 BCE Late Classical:  400 – 323 BCE Hellenistic:  323-30 BCE </vt:lpstr>
      <vt:lpstr>Diplyon Krater – 740 BCE Geometric</vt:lpstr>
      <vt:lpstr>Lady of Auxerre – 650 BCE Orientalizing</vt:lpstr>
      <vt:lpstr>Kouros – 600 BCE Archaic</vt:lpstr>
      <vt:lpstr>Kore – 530 BCE Archaic</vt:lpstr>
      <vt:lpstr>Temple of Hera I – 550 BCE</vt:lpstr>
      <vt:lpstr>Achilles and Ajax – 540 BCE</vt:lpstr>
      <vt:lpstr>Dying Warrior – Temple of Aphai – 490 BCE</vt:lpstr>
      <vt:lpstr>Kritios Boy – 480 BCE Classical</vt:lpstr>
      <vt:lpstr>Herakles and Atlas- 470 BCE Classical</vt:lpstr>
      <vt:lpstr>Charioteer – 470 BCE Classical</vt:lpstr>
      <vt:lpstr>Zeus – 450 BCE Classical</vt:lpstr>
      <vt:lpstr>Discus Thrower – 450 BCE Classical</vt:lpstr>
      <vt:lpstr>Polykleitos – Spear Bearer – 450 BCE</vt:lpstr>
      <vt:lpstr>Helios and his horses – 430 BCE High Classical - Parthenon</vt:lpstr>
      <vt:lpstr>Athena Nike – 410 BCE High Classical</vt:lpstr>
      <vt:lpstr>Aphrodite – Praxiteles – 340 BCE Late Classical</vt:lpstr>
      <vt:lpstr>Hermes with Infant: Praxiteles – 330 BCE Late Classical</vt:lpstr>
      <vt:lpstr>Lysippos – 330 BCE Late Classical</vt:lpstr>
      <vt:lpstr>Dying Gaul – 230 BCE Hellenistic</vt:lpstr>
      <vt:lpstr>Frieze from Pergamon – 175 BCE Hellenistic</vt:lpstr>
      <vt:lpstr>Nike – 190 BCE Hellenistic</vt:lpstr>
      <vt:lpstr>Aphrodite – 150 BCE Hellenistic</vt:lpstr>
      <vt:lpstr>Lacoon and his Sons – 1 CE</vt:lpstr>
      <vt:lpstr>Doric Order:</vt:lpstr>
      <vt:lpstr>Greek Architectural terms</vt:lpstr>
      <vt:lpstr>Theatre – Polykleitos – 350 BCE</vt:lpstr>
      <vt:lpstr>Pergamon Alter – 175 BCE</vt:lpstr>
      <vt:lpstr>Etruscan Art 700 – 480 BCE</vt:lpstr>
      <vt:lpstr>Etruscan Temple – 1 CE</vt:lpstr>
      <vt:lpstr>Apollo – 510 BCE</vt:lpstr>
      <vt:lpstr>PowerPoint Presentation</vt:lpstr>
      <vt:lpstr>Tomb of the Leopards – 480 BCE</vt:lpstr>
      <vt:lpstr>Capitoline Wolf – 500 BCE Chimera of Arezzo – 400 BCE</vt:lpstr>
      <vt:lpstr>Roman Art Roman Republic: 509 – 27 BCE Early/High Roman Emp: 27 BCE – 192 CE Late Roman Empire:  192 CE – 410 CE </vt:lpstr>
      <vt:lpstr>Roman Architecture</vt:lpstr>
      <vt:lpstr>Temple of Fortuna Virilis: 75 BCE</vt:lpstr>
      <vt:lpstr>Maison Caree – France – 1 CE</vt:lpstr>
      <vt:lpstr>Pont – du – Gard: 16 BCE</vt:lpstr>
      <vt:lpstr>Ara Pacis (peace) – 13 BCE</vt:lpstr>
      <vt:lpstr>Colosseum – 72 CE</vt:lpstr>
      <vt:lpstr>Pantheon – 120 CE</vt:lpstr>
      <vt:lpstr>Hadrian’s Villa – 125 CE</vt:lpstr>
      <vt:lpstr>Arch of Constantine – 312 CE</vt:lpstr>
      <vt:lpstr>Roman Painting</vt:lpstr>
      <vt:lpstr>Black Room – Style 3 – 1BCE</vt:lpstr>
      <vt:lpstr>4th Style Painting – 70 CE</vt:lpstr>
      <vt:lpstr>Still Life with Peaches – 70 CE</vt:lpstr>
      <vt:lpstr>Roman Sculpture</vt:lpstr>
      <vt:lpstr>Augustus as General – 20 BCE Early Imperial</vt:lpstr>
      <vt:lpstr>Façade of Ara Pacis – 13 BCE Early Imperial</vt:lpstr>
      <vt:lpstr>Spoils from the Temple of Jerusalem Arch of Titus – 81 CE</vt:lpstr>
      <vt:lpstr>Column of Trajan – 112 CE</vt:lpstr>
      <vt:lpstr>Marcus Aurelius – 175 CE High Imperial</vt:lpstr>
      <vt:lpstr>Ludovisi Battle Sarcophagus – 250 CE Late Imperial</vt:lpstr>
      <vt:lpstr>The Tetrarchs – 305 CE Late Imperial</vt:lpstr>
      <vt:lpstr>Portrait of Constantine- 315 CE Late Imperial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Greek Art Geometric:  900-700 BCE Orientalizing:  700-600 BCE Archaic:  600-480 BCE Classical:  480-400 BCE Late Classical:  400 – 323 BCE Hellenistic:  323-30 BCE</dc:title>
  <dc:creator>Kaaren</dc:creator>
  <cp:lastModifiedBy>BCSD_user</cp:lastModifiedBy>
  <cp:revision>4</cp:revision>
  <dcterms:created xsi:type="dcterms:W3CDTF">2013-04-17T01:24:14Z</dcterms:created>
  <dcterms:modified xsi:type="dcterms:W3CDTF">2015-04-28T14:34:53Z</dcterms:modified>
</cp:coreProperties>
</file>